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107D49B5-7480-4B50-9BDB-5BB23A9BA029}" type="slidenum">
              <a:rPr lang="fr-FR" sz="1400">
                <a:latin typeface="Times New Roman"/>
              </a:rPr>
              <a:t>&lt;numéro&gt;</a:t>
            </a:fld>
            <a:fld id="{B46C5646-AFD3-4A0E-A33B-4D913572BAC4}"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1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353C430-A5D4-43D9-8EB0-BBDBA4DF1A3A}" type="slidenum">
              <a:rPr lang="fr-FR">
                <a:latin typeface="Arial"/>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DA50396-B705-475C-9A48-A050AA20264A}"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E61D5DD-42A5-4D44-B469-87FE0949654E}"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DB73BF1-0403-4396-8E33-A588B6115FDE}"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2F882CE-1CFC-4BBD-8A5F-0F2B0CBC8DE5}"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505E72F-C7C9-4E71-A611-9C243F266003}"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4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75C19B93-38F9-4870-9E17-1A93575E86FD}"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1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3FFBDDC-FC13-466F-BE38-FE0B9FC05115}"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F1C165C6-8429-41C9-98D9-2EC3783B48DD}"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2"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3"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315C562-EADF-4B0C-A330-20CC10A566D3}"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4"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5"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205405B-3E68-4492-9E34-2F86DF84E5E5}"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6"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7"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04D5C827-861F-401D-A889-1ECE7D8DD539}"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8"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29"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946A2D6F-BF7A-4F0C-8857-D86FF34A1DD9}"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0"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531"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75D094F-EB9C-4524-A83B-E6F6059588E8}"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slideLayout" Target="../slideLayouts/slideLayout3.xml"/><Relationship Id="rId1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slideLayout" Target="../slideLayouts/slideLayout3.xml"/><Relationship Id="rId9"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3.xml"/><Relationship Id="rId5"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slideLayout" Target="../slideLayouts/slideLayout3.xml"/><Relationship Id="rId7"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CustomShape 1"/>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ffffff"/>
                </a:solidFill>
                <a:latin typeface="Futura Condensed"/>
              </a:rPr>
              <a:t>55</a:t>
            </a:r>
            <a:endParaRPr/>
          </a:p>
        </p:txBody>
      </p:sp>
      <p:pic>
        <p:nvPicPr>
          <p:cNvPr id="79" name="Picture 3" descr=""/>
          <p:cNvPicPr/>
          <p:nvPr/>
        </p:nvPicPr>
        <p:blipFill>
          <a:blip r:embed="rId1"/>
          <a:stretch>
            <a:fillRect/>
          </a:stretch>
        </p:blipFill>
        <p:spPr>
          <a:xfrm>
            <a:off x="0" y="0"/>
            <a:ext cx="7771680" cy="10057680"/>
          </a:xfrm>
          <a:prstGeom prst="rect">
            <a:avLst/>
          </a:prstGeom>
          <a:ln>
            <a:noFill/>
          </a:ln>
        </p:spPr>
      </p:pic>
      <p:sp>
        <p:nvSpPr>
          <p:cNvPr id="80" name="CustomShape 2"/>
          <p:cNvSpPr/>
          <p:nvPr/>
        </p:nvSpPr>
        <p:spPr>
          <a:xfrm>
            <a:off x="4732920" y="8192160"/>
            <a:ext cx="2513520" cy="1914480"/>
          </a:xfrm>
          <a:prstGeom prst="rect">
            <a:avLst/>
          </a:prstGeom>
          <a:noFill/>
          <a:ln>
            <a:noFill/>
          </a:ln>
        </p:spPr>
        <p:txBody>
          <a:bodyPr lIns="90000" rIns="90000" tIns="45000" bIns="45000"/>
          <a:p>
            <a:pPr>
              <a:lnSpc>
                <a:spcPct val="100000"/>
              </a:lnSpc>
            </a:pPr>
            <a:r>
              <a:rPr lang="fr-FR" sz="1200">
                <a:solidFill>
                  <a:srgbClr val="000000"/>
                </a:solidFill>
                <a:latin typeface="Futura Condensed"/>
              </a:rPr>
              <a:t>CHARACTERS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58</a:t>
            </a:r>
            <a:endParaRPr/>
          </a:p>
          <a:p>
            <a:pPr>
              <a:lnSpc>
                <a:spcPct val="100000"/>
              </a:lnSpc>
            </a:pPr>
            <a:r>
              <a:rPr lang="fr-FR" sz="1200">
                <a:solidFill>
                  <a:srgbClr val="000000"/>
                </a:solidFill>
                <a:latin typeface="Futura Condensed"/>
              </a:rPr>
              <a:t>CONVERSATIONS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60</a:t>
            </a:r>
            <a:endParaRPr/>
          </a:p>
          <a:p>
            <a:pPr>
              <a:lnSpc>
                <a:spcPct val="100000"/>
              </a:lnSpc>
            </a:pPr>
            <a:r>
              <a:rPr lang="fr-FR" sz="1200">
                <a:solidFill>
                  <a:srgbClr val="000000"/>
                </a:solidFill>
                <a:latin typeface="Futura Condensed"/>
              </a:rPr>
              <a:t>SCENES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62</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64</a:t>
            </a:r>
            <a:endParaRPr/>
          </a:p>
          <a:p>
            <a:pPr>
              <a:lnSpc>
                <a:spcPct val="100000"/>
              </a:lnSpc>
            </a:pPr>
            <a:r>
              <a:rPr lang="fr-FR" sz="1200">
                <a:solidFill>
                  <a:srgbClr val="000000"/>
                </a:solidFill>
                <a:latin typeface="Futura Condensed"/>
              </a:rPr>
              <a:t>CREATURE CONSTRUCTION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66</a:t>
            </a:r>
            <a:endParaRPr/>
          </a:p>
          <a:p>
            <a:pPr>
              <a:lnSpc>
                <a:spcPct val="100000"/>
              </a:lnSpc>
            </a:pPr>
            <a:r>
              <a:rPr lang="fr-FR" sz="1200">
                <a:solidFill>
                  <a:srgbClr val="000000"/>
                </a:solidFill>
                <a:latin typeface="Futura Condensed"/>
              </a:rPr>
              <a:t>PASS IT ON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68</a:t>
            </a:r>
            <a:endParaRPr/>
          </a:p>
        </p:txBody>
      </p:sp>
      <p:sp>
        <p:nvSpPr>
          <p:cNvPr id="81" name="Line 3"/>
          <p:cNvSpPr/>
          <p:nvPr/>
        </p:nvSpPr>
        <p:spPr>
          <a:xfrm>
            <a:off x="824760" y="8759160"/>
            <a:ext cx="0" cy="450000"/>
          </a:xfrm>
          <a:prstGeom prst="line">
            <a:avLst/>
          </a:prstGeom>
          <a:ln w="12600">
            <a:solidFill>
              <a:srgbClr val="a6a6a6"/>
            </a:solidFill>
            <a:round/>
          </a:ln>
        </p:spPr>
      </p:sp>
      <p:sp>
        <p:nvSpPr>
          <p:cNvPr id="82" name="Line 4"/>
          <p:cNvSpPr/>
          <p:nvPr/>
        </p:nvSpPr>
        <p:spPr>
          <a:xfrm>
            <a:off x="824760" y="9203040"/>
            <a:ext cx="3218760" cy="0"/>
          </a:xfrm>
          <a:prstGeom prst="line">
            <a:avLst/>
          </a:prstGeom>
          <a:ln w="12600">
            <a:solidFill>
              <a:srgbClr val="a6a6a6"/>
            </a:solidFill>
            <a:round/>
          </a:ln>
        </p:spPr>
      </p:sp>
      <p:sp>
        <p:nvSpPr>
          <p:cNvPr id="83" name="Line 5"/>
          <p:cNvSpPr/>
          <p:nvPr/>
        </p:nvSpPr>
        <p:spPr>
          <a:xfrm>
            <a:off x="1374480" y="8755200"/>
            <a:ext cx="0" cy="450360"/>
          </a:xfrm>
          <a:prstGeom prst="line">
            <a:avLst/>
          </a:prstGeom>
          <a:ln w="12600">
            <a:solidFill>
              <a:srgbClr val="a6a6a6"/>
            </a:solidFill>
            <a:round/>
          </a:ln>
        </p:spPr>
      </p:sp>
      <p:sp>
        <p:nvSpPr>
          <p:cNvPr id="84" name="Line 6"/>
          <p:cNvSpPr/>
          <p:nvPr/>
        </p:nvSpPr>
        <p:spPr>
          <a:xfrm>
            <a:off x="1903680" y="8755200"/>
            <a:ext cx="0" cy="450360"/>
          </a:xfrm>
          <a:prstGeom prst="line">
            <a:avLst/>
          </a:prstGeom>
          <a:ln w="12600">
            <a:solidFill>
              <a:srgbClr val="a6a6a6"/>
            </a:solidFill>
            <a:round/>
          </a:ln>
        </p:spPr>
      </p:sp>
      <p:sp>
        <p:nvSpPr>
          <p:cNvPr id="85" name="Line 7"/>
          <p:cNvSpPr/>
          <p:nvPr/>
        </p:nvSpPr>
        <p:spPr>
          <a:xfrm>
            <a:off x="2454120" y="8752680"/>
            <a:ext cx="0" cy="450360"/>
          </a:xfrm>
          <a:prstGeom prst="line">
            <a:avLst/>
          </a:prstGeom>
          <a:ln w="12600">
            <a:solidFill>
              <a:srgbClr val="a6a6a6"/>
            </a:solidFill>
            <a:round/>
          </a:ln>
        </p:spPr>
      </p:sp>
      <p:sp>
        <p:nvSpPr>
          <p:cNvPr id="86" name="Line 8"/>
          <p:cNvSpPr/>
          <p:nvPr/>
        </p:nvSpPr>
        <p:spPr>
          <a:xfrm>
            <a:off x="2976480" y="8752680"/>
            <a:ext cx="0" cy="450360"/>
          </a:xfrm>
          <a:prstGeom prst="line">
            <a:avLst/>
          </a:prstGeom>
          <a:ln w="12600">
            <a:solidFill>
              <a:srgbClr val="a6a6a6"/>
            </a:solidFill>
            <a:round/>
          </a:ln>
        </p:spPr>
      </p:sp>
      <p:sp>
        <p:nvSpPr>
          <p:cNvPr id="87" name="Line 9"/>
          <p:cNvSpPr/>
          <p:nvPr/>
        </p:nvSpPr>
        <p:spPr>
          <a:xfrm>
            <a:off x="3520800" y="8755200"/>
            <a:ext cx="0" cy="450360"/>
          </a:xfrm>
          <a:prstGeom prst="line">
            <a:avLst/>
          </a:prstGeom>
          <a:ln w="12600">
            <a:solidFill>
              <a:srgbClr val="a6a6a6"/>
            </a:solidFill>
            <a:round/>
          </a:ln>
        </p:spPr>
      </p:sp>
      <p:sp>
        <p:nvSpPr>
          <p:cNvPr id="88" name="Line 10"/>
          <p:cNvSpPr/>
          <p:nvPr/>
        </p:nvSpPr>
        <p:spPr>
          <a:xfrm>
            <a:off x="4043520" y="8755920"/>
            <a:ext cx="0" cy="452520"/>
          </a:xfrm>
          <a:prstGeom prst="line">
            <a:avLst/>
          </a:prstGeom>
          <a:ln w="12600">
            <a:solidFill>
              <a:srgbClr val="a6a6a6"/>
            </a:solidFill>
            <a:round/>
          </a:ln>
        </p:spPr>
      </p:sp>
      <p:sp>
        <p:nvSpPr>
          <p:cNvPr id="89" name="CustomShape 11"/>
          <p:cNvSpPr/>
          <p:nvPr/>
        </p:nvSpPr>
        <p:spPr>
          <a:xfrm>
            <a:off x="605160" y="860508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0" name="CustomShape 12"/>
          <p:cNvSpPr/>
          <p:nvPr/>
        </p:nvSpPr>
        <p:spPr>
          <a:xfrm>
            <a:off x="11394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1" name="CustomShape 13"/>
          <p:cNvSpPr/>
          <p:nvPr/>
        </p:nvSpPr>
        <p:spPr>
          <a:xfrm>
            <a:off x="16686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2" name="CustomShape 14"/>
          <p:cNvSpPr/>
          <p:nvPr/>
        </p:nvSpPr>
        <p:spPr>
          <a:xfrm>
            <a:off x="2738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3" name="CustomShape 15"/>
          <p:cNvSpPr/>
          <p:nvPr/>
        </p:nvSpPr>
        <p:spPr>
          <a:xfrm>
            <a:off x="327348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4" name="CustomShape 16"/>
          <p:cNvSpPr/>
          <p:nvPr/>
        </p:nvSpPr>
        <p:spPr>
          <a:xfrm>
            <a:off x="3809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95" name="CustomShape 17"/>
          <p:cNvSpPr/>
          <p:nvPr/>
        </p:nvSpPr>
        <p:spPr>
          <a:xfrm rot="8076000">
            <a:off x="2196720" y="8452440"/>
            <a:ext cx="515520" cy="515520"/>
          </a:xfrm>
          <a:prstGeom prst="teardrop">
            <a:avLst>
              <a:gd name="adj" fmla="val 100000"/>
            </a:avLst>
          </a:prstGeom>
          <a:solidFill>
            <a:srgbClr val="aa28ba"/>
          </a:solidFill>
          <a:ln w="9360">
            <a:noFill/>
          </a:ln>
        </p:spPr>
      </p:sp>
      <p:sp>
        <p:nvSpPr>
          <p:cNvPr id="96" name="CustomShape 18"/>
          <p:cNvSpPr/>
          <p:nvPr/>
        </p:nvSpPr>
        <p:spPr>
          <a:xfrm>
            <a:off x="2265120" y="851076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3</a:t>
            </a:r>
            <a:endParaRPr/>
          </a:p>
        </p:txBody>
      </p:sp>
      <p:sp>
        <p:nvSpPr>
          <p:cNvPr id="97" name="CustomShape 19"/>
          <p:cNvSpPr/>
          <p:nvPr/>
        </p:nvSpPr>
        <p:spPr>
          <a:xfrm>
            <a:off x="457200" y="464040"/>
            <a:ext cx="306288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3</a:t>
            </a:r>
            <a:endParaRPr/>
          </a:p>
          <a:p>
            <a:pPr>
              <a:lnSpc>
                <a:spcPct val="100000"/>
              </a:lnSpc>
            </a:pPr>
            <a:r>
              <a:rPr lang="fr-FR" sz="5300">
                <a:solidFill>
                  <a:srgbClr val="000000"/>
                </a:solidFill>
                <a:latin typeface="Futura Condensed"/>
              </a:rPr>
              <a:t>STORIES</a:t>
            </a:r>
            <a:endParaRPr/>
          </a:p>
        </p:txBody>
      </p:sp>
      <p:sp>
        <p:nvSpPr>
          <p:cNvPr id="98" name="CustomShape 20"/>
          <p:cNvSpPr/>
          <p:nvPr/>
        </p:nvSpPr>
        <p:spPr>
          <a:xfrm>
            <a:off x="0" y="7587720"/>
            <a:ext cx="7771680" cy="478800"/>
          </a:xfrm>
          <a:prstGeom prst="rect">
            <a:avLst/>
          </a:prstGeom>
          <a:solidFill>
            <a:srgbClr val="aa28ba"/>
          </a:solidFill>
          <a:ln w="9360">
            <a:solidFill>
              <a:srgbClr val="aa28ba"/>
            </a:solidFill>
            <a:round/>
          </a:ln>
        </p:spPr>
      </p:sp>
      <p:sp>
        <p:nvSpPr>
          <p:cNvPr id="99" name="CustomShape 21"/>
          <p:cNvSpPr/>
          <p:nvPr/>
        </p:nvSpPr>
        <p:spPr>
          <a:xfrm>
            <a:off x="2108160" y="7828920"/>
            <a:ext cx="380160" cy="380160"/>
          </a:xfrm>
          <a:prstGeom prst="diamond">
            <a:avLst/>
          </a:prstGeom>
          <a:solidFill>
            <a:srgbClr val="aa28ba"/>
          </a:solidFill>
          <a:ln w="9360">
            <a:noFill/>
          </a:ln>
        </p:spPr>
      </p:sp>
      <p:sp>
        <p:nvSpPr>
          <p:cNvPr id="100" name="CustomShape 22"/>
          <p:cNvSpPr/>
          <p:nvPr/>
        </p:nvSpPr>
        <p:spPr>
          <a:xfrm>
            <a:off x="5681520" y="7844760"/>
            <a:ext cx="383400" cy="380160"/>
          </a:xfrm>
          <a:prstGeom prst="diamond">
            <a:avLst/>
          </a:prstGeom>
          <a:solidFill>
            <a:srgbClr val="aa28ba"/>
          </a:solidFill>
          <a:ln w="9360">
            <a:noFill/>
          </a:ln>
        </p:spPr>
      </p:sp>
      <p:sp>
        <p:nvSpPr>
          <p:cNvPr id="101" name="CustomShape 23"/>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2" name="CustomShape 24"/>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
        <p:nvSpPr>
          <p:cNvPr id="103" name="CustomShape 25"/>
          <p:cNvSpPr/>
          <p:nvPr/>
        </p:nvSpPr>
        <p:spPr>
          <a:xfrm>
            <a:off x="3881520" y="9520200"/>
            <a:ext cx="3744000" cy="534960"/>
          </a:xfrm>
          <a:prstGeom prst="rect">
            <a:avLst/>
          </a:prstGeom>
          <a:noFill/>
          <a:ln>
            <a:noFill/>
          </a:ln>
        </p:spPr>
        <p:txBody>
          <a:bodyPr lIns="90000" rIns="90000" tIns="45000" bIns="45000" anchor="ctr"/>
          <a:p>
            <a:pPr algn="r">
              <a:lnSpc>
                <a:spcPct val="100000"/>
              </a:lnSpc>
            </a:pPr>
            <a:r>
              <a:rPr lang="fr-FR" sz="1200">
                <a:solidFill>
                  <a:srgbClr val="ffffff"/>
                </a:solidFill>
                <a:latin typeface="Futura Condensed"/>
              </a:rPr>
              <a:t>55</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6965280" y="2133720"/>
            <a:ext cx="781200" cy="781200"/>
          </a:xfrm>
          <a:prstGeom prst="diamond">
            <a:avLst/>
          </a:prstGeom>
          <a:solidFill>
            <a:srgbClr val="ffffff"/>
          </a:solidFill>
          <a:ln w="9360">
            <a:noFill/>
          </a:ln>
        </p:spPr>
      </p:sp>
      <p:sp>
        <p:nvSpPr>
          <p:cNvPr id="346" name="CustomShape 2"/>
          <p:cNvSpPr/>
          <p:nvPr/>
        </p:nvSpPr>
        <p:spPr>
          <a:xfrm>
            <a:off x="422208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(including</a:t>
            </a:r>
            <a:r>
              <a:rPr lang="fr-FR" sz="1200">
                <a:solidFill>
                  <a:srgbClr val="ff0000"/>
                </a:solidFill>
                <a:latin typeface="Futura Condensed"/>
              </a:rPr>
              <a:t> </a:t>
            </a:r>
            <a:r>
              <a:rPr lang="fr-FR" sz="1200">
                <a:solidFill>
                  <a:srgbClr val="000000"/>
                </a:solidFill>
                <a:latin typeface="Futura Condensed"/>
              </a:rPr>
              <a:t>events and parallelism) through the practices of testing and debugging</a:t>
            </a:r>
            <a:endParaRPr/>
          </a:p>
        </p:txBody>
      </p:sp>
      <p:sp>
        <p:nvSpPr>
          <p:cNvPr id="347" name="CustomShape 3"/>
          <p:cNvSpPr/>
          <p:nvPr/>
        </p:nvSpPr>
        <p:spPr>
          <a:xfrm>
            <a:off x="130824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348" name="CustomShape 4"/>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3 Debug It! handout</a:t>
            </a:r>
            <a:endParaRPr/>
          </a:p>
          <a:p>
            <a:pPr>
              <a:lnSpc>
                <a:spcPct val="100000"/>
              </a:lnSpc>
              <a:buFont typeface="Wingdings" charset="2"/>
              <a:buChar char=""/>
            </a:pPr>
            <a:r>
              <a:rPr lang="fr-FR" sz="1200">
                <a:solidFill>
                  <a:srgbClr val="000000"/>
                </a:solidFill>
                <a:latin typeface="Futura Condensed"/>
              </a:rPr>
              <a:t>Unit 3 Debug It! studio</a:t>
            </a:r>
            <a:endParaRPr/>
          </a:p>
          <a:p>
            <a:pPr>
              <a:lnSpc>
                <a:spcPct val="100000"/>
              </a:lnSpc>
              <a:buFont typeface="Wingdings" charset="2"/>
              <a:buChar char=""/>
            </a:pPr>
            <a:r>
              <a:rPr lang="fr-FR" sz="1200">
                <a:solidFill>
                  <a:srgbClr val="000000"/>
                </a:solidFill>
                <a:latin typeface="Futura Condensed"/>
              </a:rPr>
              <a:t>http://scratch.mit.edu/studios/475554</a:t>
            </a:r>
            <a:endParaRPr/>
          </a:p>
        </p:txBody>
      </p:sp>
      <p:sp>
        <p:nvSpPr>
          <p:cNvPr id="349" name="CustomShape 5"/>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50" name="Line 6"/>
          <p:cNvSpPr/>
          <p:nvPr/>
        </p:nvSpPr>
        <p:spPr>
          <a:xfrm flipV="1">
            <a:off x="4104720" y="3163320"/>
            <a:ext cx="3117240" cy="8640"/>
          </a:xfrm>
          <a:prstGeom prst="line">
            <a:avLst/>
          </a:prstGeom>
          <a:ln w="9360">
            <a:solidFill>
              <a:srgbClr val="000000"/>
            </a:solidFill>
            <a:round/>
          </a:ln>
        </p:spPr>
      </p:sp>
      <p:sp>
        <p:nvSpPr>
          <p:cNvPr id="351" name="CustomShape 7"/>
          <p:cNvSpPr/>
          <p:nvPr/>
        </p:nvSpPr>
        <p:spPr>
          <a:xfrm>
            <a:off x="551160" y="3328560"/>
            <a:ext cx="3230640" cy="5200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3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3 Debug It! studio or by following the project links listed on the Unit 3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testing and debugging experiences by responding to the reflection prompts in their design journals or in a group discussion.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problem finding and problem solving approaches.</a:t>
            </a:r>
            <a:endParaRPr/>
          </a:p>
        </p:txBody>
      </p:sp>
      <p:sp>
        <p:nvSpPr>
          <p:cNvPr id="352" name="CustomShape 8"/>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53" name="Line 9"/>
          <p:cNvSpPr/>
          <p:nvPr/>
        </p:nvSpPr>
        <p:spPr>
          <a:xfrm flipV="1">
            <a:off x="550800" y="3163320"/>
            <a:ext cx="3231360" cy="8640"/>
          </a:xfrm>
          <a:prstGeom prst="line">
            <a:avLst/>
          </a:prstGeom>
          <a:ln w="9360">
            <a:solidFill>
              <a:srgbClr val="000000"/>
            </a:solidFill>
            <a:round/>
          </a:ln>
        </p:spPr>
      </p:sp>
      <p:sp>
        <p:nvSpPr>
          <p:cNvPr id="354" name="CustomShape 10"/>
          <p:cNvSpPr/>
          <p:nvPr/>
        </p:nvSpPr>
        <p:spPr>
          <a:xfrm>
            <a:off x="4105080" y="4587840"/>
            <a:ext cx="3116520" cy="1002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355" name="CustomShape 11"/>
          <p:cNvSpPr/>
          <p:nvPr/>
        </p:nvSpPr>
        <p:spPr>
          <a:xfrm>
            <a:off x="4007880" y="40899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56" name="Line 12"/>
          <p:cNvSpPr/>
          <p:nvPr/>
        </p:nvSpPr>
        <p:spPr>
          <a:xfrm flipV="1">
            <a:off x="4104720" y="4428360"/>
            <a:ext cx="3117240" cy="8640"/>
          </a:xfrm>
          <a:prstGeom prst="line">
            <a:avLst/>
          </a:prstGeom>
          <a:ln w="9360">
            <a:solidFill>
              <a:srgbClr val="000000"/>
            </a:solidFill>
            <a:round/>
          </a:ln>
        </p:spPr>
      </p:sp>
      <p:sp>
        <p:nvSpPr>
          <p:cNvPr id="357" name="CustomShape 13"/>
          <p:cNvSpPr/>
          <p:nvPr/>
        </p:nvSpPr>
        <p:spPr>
          <a:xfrm>
            <a:off x="457920" y="2053080"/>
            <a:ext cx="29131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358" name="CustomShape 14"/>
          <p:cNvSpPr/>
          <p:nvPr/>
        </p:nvSpPr>
        <p:spPr>
          <a:xfrm>
            <a:off x="4105080" y="62049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359" name="CustomShape 15"/>
          <p:cNvSpPr/>
          <p:nvPr/>
        </p:nvSpPr>
        <p:spPr>
          <a:xfrm>
            <a:off x="4007880" y="5709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60" name="Line 16"/>
          <p:cNvSpPr/>
          <p:nvPr/>
        </p:nvSpPr>
        <p:spPr>
          <a:xfrm flipV="1">
            <a:off x="4104720" y="6039720"/>
            <a:ext cx="3117240" cy="8640"/>
          </a:xfrm>
          <a:prstGeom prst="line">
            <a:avLst/>
          </a:prstGeom>
          <a:ln w="9360">
            <a:solidFill>
              <a:srgbClr val="000000"/>
            </a:solidFill>
            <a:round/>
          </a:ln>
        </p:spPr>
      </p:sp>
      <p:sp>
        <p:nvSpPr>
          <p:cNvPr id="361" name="CustomShape 17"/>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62" name="Line 18"/>
          <p:cNvSpPr/>
          <p:nvPr/>
        </p:nvSpPr>
        <p:spPr>
          <a:xfrm flipV="1">
            <a:off x="550800" y="7968960"/>
            <a:ext cx="6671160" cy="14040"/>
          </a:xfrm>
          <a:prstGeom prst="line">
            <a:avLst/>
          </a:prstGeom>
          <a:ln w="9360">
            <a:solidFill>
              <a:srgbClr val="000000"/>
            </a:solidFill>
            <a:round/>
          </a:ln>
        </p:spPr>
      </p:sp>
      <p:sp>
        <p:nvSpPr>
          <p:cNvPr id="363" name="CustomShape 19"/>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64" name="Line 20"/>
          <p:cNvSpPr/>
          <p:nvPr/>
        </p:nvSpPr>
        <p:spPr>
          <a:xfrm>
            <a:off x="3856680" y="8086680"/>
            <a:ext cx="0" cy="1805760"/>
          </a:xfrm>
          <a:prstGeom prst="line">
            <a:avLst/>
          </a:prstGeom>
          <a:ln cap="rnd" w="6480">
            <a:solidFill>
              <a:srgbClr val="808080"/>
            </a:solidFill>
            <a:custDash>
              <a:ds d="4900000000" sp="3675000000"/>
            </a:custDash>
            <a:round/>
          </a:ln>
        </p:spPr>
      </p:sp>
      <p:sp>
        <p:nvSpPr>
          <p:cNvPr id="365" name="CustomShape 21"/>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66" name="Line 22"/>
          <p:cNvSpPr/>
          <p:nvPr/>
        </p:nvSpPr>
        <p:spPr>
          <a:xfrm flipH="1">
            <a:off x="4401000" y="8385840"/>
            <a:ext cx="2814840" cy="0"/>
          </a:xfrm>
          <a:prstGeom prst="line">
            <a:avLst/>
          </a:prstGeom>
          <a:ln cap="rnd" w="6480">
            <a:solidFill>
              <a:srgbClr val="000000"/>
            </a:solidFill>
            <a:custDash>
              <a:ds d="4900000000" sp="3675000000"/>
            </a:custDash>
            <a:round/>
          </a:ln>
        </p:spPr>
      </p:sp>
      <p:sp>
        <p:nvSpPr>
          <p:cNvPr id="367" name="Line 23"/>
          <p:cNvSpPr/>
          <p:nvPr/>
        </p:nvSpPr>
        <p:spPr>
          <a:xfrm flipH="1">
            <a:off x="4401000" y="8679240"/>
            <a:ext cx="2814840" cy="0"/>
          </a:xfrm>
          <a:prstGeom prst="line">
            <a:avLst/>
          </a:prstGeom>
          <a:ln cap="rnd" w="6480">
            <a:solidFill>
              <a:srgbClr val="000000"/>
            </a:solidFill>
            <a:custDash>
              <a:ds d="4900000000" sp="3675000000"/>
            </a:custDash>
            <a:round/>
          </a:ln>
        </p:spPr>
      </p:sp>
      <p:sp>
        <p:nvSpPr>
          <p:cNvPr id="368" name="Line 24"/>
          <p:cNvSpPr/>
          <p:nvPr/>
        </p:nvSpPr>
        <p:spPr>
          <a:xfrm flipH="1">
            <a:off x="4401000" y="8975520"/>
            <a:ext cx="2820960" cy="0"/>
          </a:xfrm>
          <a:prstGeom prst="line">
            <a:avLst/>
          </a:prstGeom>
          <a:ln cap="rnd" w="6480">
            <a:solidFill>
              <a:srgbClr val="000000"/>
            </a:solidFill>
            <a:custDash>
              <a:ds d="4900000000" sp="3675000000"/>
            </a:custDash>
            <a:round/>
          </a:ln>
        </p:spPr>
      </p:sp>
      <p:sp>
        <p:nvSpPr>
          <p:cNvPr id="369" name="Line 25"/>
          <p:cNvSpPr/>
          <p:nvPr/>
        </p:nvSpPr>
        <p:spPr>
          <a:xfrm flipH="1">
            <a:off x="4401000" y="9269280"/>
            <a:ext cx="2814840" cy="0"/>
          </a:xfrm>
          <a:prstGeom prst="line">
            <a:avLst/>
          </a:prstGeom>
          <a:ln cap="rnd" w="6480">
            <a:solidFill>
              <a:srgbClr val="000000"/>
            </a:solidFill>
            <a:custDash>
              <a:ds d="4900000000" sp="3675000000"/>
            </a:custDash>
            <a:round/>
          </a:ln>
        </p:spPr>
      </p:sp>
      <p:sp>
        <p:nvSpPr>
          <p:cNvPr id="370" name="CustomShape 26"/>
          <p:cNvSpPr/>
          <p:nvPr/>
        </p:nvSpPr>
        <p:spPr>
          <a:xfrm>
            <a:off x="551160" y="8142840"/>
            <a:ext cx="3230640" cy="20970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Being able to read others’ code is a valuable skill and is critical for being able to engage in the practices of reusing and remixing.</a:t>
            </a:r>
            <a:endParaRPr/>
          </a:p>
          <a:p>
            <a:pPr>
              <a:lnSpc>
                <a:spcPct val="100000"/>
              </a:lnSpc>
              <a:buFont typeface="Lucida Grande"/>
              <a:buChar char="+"/>
            </a:pPr>
            <a:r>
              <a:rPr lang="fr-FR" sz="1200">
                <a:solidFill>
                  <a:srgbClr val="000000"/>
                </a:solidFill>
                <a:latin typeface="Futura Condensed"/>
              </a:rPr>
              <a:t>This activity is a great opportunity for pair programming. Divide students into pairs to work on the debugging challenges. </a:t>
            </a:r>
            <a:endParaRPr/>
          </a:p>
          <a:p>
            <a:pPr>
              <a:lnSpc>
                <a:spcPct val="100000"/>
              </a:lnSpc>
              <a:buFont typeface="Lucida Grande"/>
              <a:buChar char="+"/>
            </a:pPr>
            <a:r>
              <a:rPr lang="fr-FR" sz="1200">
                <a:solidFill>
                  <a:srgbClr val="000000"/>
                </a:solidFill>
                <a:latin typeface="Futura Condensed"/>
              </a:rPr>
              <a:t>Students can explain their code revisions by right-clicking on Scratch blocks to insert code comments</a:t>
            </a:r>
            <a:r>
              <a:rPr i="1" lang="fr-FR" sz="1200">
                <a:solidFill>
                  <a:srgbClr val="000000"/>
                </a:solidFill>
                <a:latin typeface="Futura Condensed"/>
              </a:rPr>
              <a:t>.</a:t>
            </a:r>
            <a:endParaRPr/>
          </a:p>
        </p:txBody>
      </p:sp>
      <p:sp>
        <p:nvSpPr>
          <p:cNvPr id="371" name="Line 27"/>
          <p:cNvSpPr/>
          <p:nvPr/>
        </p:nvSpPr>
        <p:spPr>
          <a:xfrm>
            <a:off x="3890520" y="794160"/>
            <a:ext cx="0" cy="1123200"/>
          </a:xfrm>
          <a:prstGeom prst="line">
            <a:avLst/>
          </a:prstGeom>
          <a:ln cap="rnd" w="3240">
            <a:solidFill>
              <a:srgbClr val="000000"/>
            </a:solidFill>
            <a:custDash>
              <a:ds d="4900000000" sp="3675000000"/>
            </a:custDash>
            <a:round/>
          </a:ln>
        </p:spPr>
      </p:sp>
      <p:sp>
        <p:nvSpPr>
          <p:cNvPr id="372" name="Line 28"/>
          <p:cNvSpPr/>
          <p:nvPr/>
        </p:nvSpPr>
        <p:spPr>
          <a:xfrm flipH="1">
            <a:off x="3669480" y="794520"/>
            <a:ext cx="221040" cy="0"/>
          </a:xfrm>
          <a:prstGeom prst="line">
            <a:avLst/>
          </a:prstGeom>
          <a:ln cap="rnd" w="3240">
            <a:solidFill>
              <a:srgbClr val="000000"/>
            </a:solidFill>
            <a:custDash>
              <a:ds d="4900000000" sp="3675000000"/>
            </a:custDash>
            <a:round/>
          </a:ln>
        </p:spPr>
      </p:sp>
      <p:sp>
        <p:nvSpPr>
          <p:cNvPr id="373" name="Line 29"/>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374" name="Line 30"/>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375" name="CustomShape 31"/>
          <p:cNvSpPr/>
          <p:nvPr/>
        </p:nvSpPr>
        <p:spPr>
          <a:xfrm>
            <a:off x="253548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376" name="Picture 112" descr=""/>
          <p:cNvPicPr/>
          <p:nvPr/>
        </p:nvPicPr>
        <p:blipFill>
          <a:blip r:embed="rId1"/>
          <a:stretch>
            <a:fillRect/>
          </a:stretch>
        </p:blipFill>
        <p:spPr>
          <a:xfrm>
            <a:off x="2279160" y="1754280"/>
            <a:ext cx="323280" cy="323280"/>
          </a:xfrm>
          <a:prstGeom prst="rect">
            <a:avLst/>
          </a:prstGeom>
          <a:ln>
            <a:noFill/>
          </a:ln>
        </p:spPr>
      </p:pic>
      <p:sp>
        <p:nvSpPr>
          <p:cNvPr id="377" name="CustomShape 32"/>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UNIT3  ACTIVITY</a:t>
            </a:r>
            <a:endParaRPr/>
          </a:p>
        </p:txBody>
      </p:sp>
      <p:sp>
        <p:nvSpPr>
          <p:cNvPr id="378" name="CustomShape 33"/>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379" name="CustomShape 34"/>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64</a:t>
            </a:r>
            <a:endParaRPr/>
          </a:p>
        </p:txBody>
      </p:sp>
      <p:pic>
        <p:nvPicPr>
          <p:cNvPr id="380" name="Picture 47" descr=""/>
          <p:cNvPicPr/>
          <p:nvPr/>
        </p:nvPicPr>
        <p:blipFill>
          <a:blip r:embed="rId2"/>
          <a:stretch>
            <a:fillRect/>
          </a:stretch>
        </p:blipFill>
        <p:spPr>
          <a:xfrm>
            <a:off x="551160" y="-5760"/>
            <a:ext cx="493200" cy="2791080"/>
          </a:xfrm>
          <a:prstGeom prst="rect">
            <a:avLst/>
          </a:prstGeom>
          <a:ln>
            <a:noFill/>
          </a:ln>
        </p:spPr>
      </p:pic>
      <p:sp>
        <p:nvSpPr>
          <p:cNvPr id="381" name="CustomShape 35"/>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2" name="CustomShape 1"/>
          <p:cNvSpPr/>
          <p:nvPr/>
        </p:nvSpPr>
        <p:spPr>
          <a:xfrm>
            <a:off x="538560" y="14346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383" name="CustomShape 2"/>
          <p:cNvSpPr/>
          <p:nvPr/>
        </p:nvSpPr>
        <p:spPr>
          <a:xfrm>
            <a:off x="445320" y="2211120"/>
            <a:ext cx="2356560" cy="1001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384" name="CustomShape 3"/>
          <p:cNvSpPr/>
          <p:nvPr/>
        </p:nvSpPr>
        <p:spPr>
          <a:xfrm>
            <a:off x="415800" y="8517960"/>
            <a:ext cx="322668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385" name="CustomShape 4"/>
          <p:cNvSpPr/>
          <p:nvPr/>
        </p:nvSpPr>
        <p:spPr>
          <a:xfrm>
            <a:off x="4076640" y="8517960"/>
            <a:ext cx="33134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and make note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386" name="Line 5"/>
          <p:cNvSpPr/>
          <p:nvPr/>
        </p:nvSpPr>
        <p:spPr>
          <a:xfrm>
            <a:off x="3962520" y="8403480"/>
            <a:ext cx="0" cy="1527840"/>
          </a:xfrm>
          <a:prstGeom prst="line">
            <a:avLst/>
          </a:prstGeom>
          <a:ln cap="rnd" w="6480">
            <a:solidFill>
              <a:srgbClr val="808080"/>
            </a:solidFill>
            <a:custDash>
              <a:ds d="4900000000" sp="3675000000"/>
            </a:custDash>
            <a:round/>
          </a:ln>
        </p:spPr>
      </p:sp>
      <p:sp>
        <p:nvSpPr>
          <p:cNvPr id="387" name="CustomShape 6"/>
          <p:cNvSpPr/>
          <p:nvPr/>
        </p:nvSpPr>
        <p:spPr>
          <a:xfrm>
            <a:off x="3830040" y="666000"/>
            <a:ext cx="3401280" cy="12780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3.1 </a:t>
            </a:r>
            <a:r>
              <a:rPr lang="fr-FR" sz="1000">
                <a:solidFill>
                  <a:srgbClr val="000000"/>
                </a:solidFill>
                <a:latin typeface="Futura Condensed"/>
              </a:rPr>
              <a:t>http://scratch.mit.edu/projects/24269007</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teaches Gobo to meow. But when it's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Gobo's turn to try -- Gobo stays silent. How do we fix the program?</a:t>
            </a:r>
            <a:endParaRPr/>
          </a:p>
        </p:txBody>
      </p:sp>
      <p:sp>
        <p:nvSpPr>
          <p:cNvPr id="388" name="CustomShape 7"/>
          <p:cNvSpPr/>
          <p:nvPr/>
        </p:nvSpPr>
        <p:spPr>
          <a:xfrm>
            <a:off x="3830040" y="191952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3.2 </a:t>
            </a:r>
            <a:r>
              <a:rPr lang="fr-FR" sz="1000">
                <a:solidFill>
                  <a:srgbClr val="000000"/>
                </a:solidFill>
                <a:latin typeface="Futura Condensed"/>
              </a:rPr>
              <a:t>http://scratch.mit.edu/projects/24269046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is supposed to count from 1 to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number the user provides. But the Scratch Cat always counts to 10.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89" name="CustomShape 8"/>
          <p:cNvSpPr/>
          <p:nvPr/>
        </p:nvSpPr>
        <p:spPr>
          <a:xfrm>
            <a:off x="3830040" y="332712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3.3 </a:t>
            </a:r>
            <a:r>
              <a:rPr lang="fr-FR" sz="1000">
                <a:solidFill>
                  <a:srgbClr val="000000"/>
                </a:solidFill>
                <a:latin typeface="Futura Condensed"/>
              </a:rPr>
              <a:t>http://scratch.mit.edu/projects/24269070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is doing roll call with Gobo's friends: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Giga, Nano, Pico, and Tera. But everything is happening all at once!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90" name="CustomShape 9"/>
          <p:cNvSpPr/>
          <p:nvPr/>
        </p:nvSpPr>
        <p:spPr>
          <a:xfrm>
            <a:off x="3830040" y="4734720"/>
            <a:ext cx="3401280" cy="16128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3.4 </a:t>
            </a:r>
            <a:r>
              <a:rPr lang="fr-FR" sz="1000">
                <a:solidFill>
                  <a:srgbClr val="000000"/>
                </a:solidFill>
                <a:latin typeface="Futura Condensed"/>
              </a:rPr>
              <a:t>http://scratch.mit.edu/projects/24269097</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Scratch Cat and Gobo are practicing their jumping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routine. When Scratch Cat says "Jump!", Gobo should jump up and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down. But Gobo isn't jumping. How do we fix the program?</a:t>
            </a:r>
            <a:endParaRPr/>
          </a:p>
        </p:txBody>
      </p:sp>
      <p:sp>
        <p:nvSpPr>
          <p:cNvPr id="391" name="CustomShape 10"/>
          <p:cNvSpPr/>
          <p:nvPr/>
        </p:nvSpPr>
        <p:spPr>
          <a:xfrm>
            <a:off x="3830040" y="6142320"/>
            <a:ext cx="3401280" cy="24498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3.5 </a:t>
            </a:r>
            <a:r>
              <a:rPr lang="fr-FR" sz="1000">
                <a:solidFill>
                  <a:srgbClr val="000000"/>
                </a:solidFill>
                <a:latin typeface="Futura Condensed"/>
              </a:rPr>
              <a:t>http://scratch.mit.edu/projects/24269131</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scene changes when you press the right arrow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key. The star of the project -- a dinosaur -- should be hidden in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scene except when the scene transitions to the auditorium backdrop.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the auditorium, the dinosaur should appear and do a dance.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the dinosaur is always present and is not dancing at the right time.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How do we fix the program?</a:t>
            </a:r>
            <a:endParaRPr/>
          </a:p>
        </p:txBody>
      </p:sp>
      <p:sp>
        <p:nvSpPr>
          <p:cNvPr id="392" name="CustomShape 11"/>
          <p:cNvSpPr/>
          <p:nvPr/>
        </p:nvSpPr>
        <p:spPr>
          <a:xfrm>
            <a:off x="426960" y="4232520"/>
            <a:ext cx="2884320" cy="2406960"/>
          </a:xfrm>
          <a:prstGeom prst="rect">
            <a:avLst/>
          </a:prstGeom>
          <a:noFill/>
          <a:ln w="6480">
            <a:noFill/>
          </a:ln>
        </p:spPr>
        <p:txBody>
          <a:bodyPr lIns="90000" rIns="90000" tIns="45000" bIns="45000"/>
          <a:p>
            <a:r>
              <a:rPr lang="fr-FR" sz="1200">
                <a:solidFill>
                  <a:srgbClr val="000000"/>
                </a:solidFill>
                <a:latin typeface="Futura Condensed"/>
              </a:rPr>
              <a:t>Go to the Unit 3 Debug It! Studio: </a:t>
            </a:r>
            <a:endParaRPr/>
          </a:p>
          <a:p>
            <a:pPr>
              <a:lnSpc>
                <a:spcPct val="130000"/>
              </a:lnSpc>
              <a:buFont typeface="Wingdings" charset="2"/>
              <a:buChar char=""/>
            </a:pPr>
            <a:r>
              <a:rPr lang="fr-FR" sz="1200">
                <a:solidFill>
                  <a:srgbClr val="000000"/>
                </a:solidFill>
                <a:latin typeface="Futura Condensed"/>
              </a:rPr>
              <a:t>http://scratch.mit.edu/studios/475554</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393" name="CustomShape 12"/>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94" name="Line 13"/>
          <p:cNvSpPr/>
          <p:nvPr/>
        </p:nvSpPr>
        <p:spPr>
          <a:xfrm>
            <a:off x="534960" y="4194000"/>
            <a:ext cx="2717640" cy="0"/>
          </a:xfrm>
          <a:prstGeom prst="line">
            <a:avLst/>
          </a:prstGeom>
          <a:ln w="9360">
            <a:solidFill>
              <a:srgbClr val="000000"/>
            </a:solidFill>
            <a:round/>
          </a:ln>
        </p:spPr>
      </p:sp>
      <p:sp>
        <p:nvSpPr>
          <p:cNvPr id="395" name="CustomShape 14"/>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396" name="CustomShape 1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97" name="CustomShape 16"/>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398" name="CustomShape 1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99" name="CustomShape 18"/>
          <p:cNvSpPr/>
          <p:nvPr/>
        </p:nvSpPr>
        <p:spPr>
          <a:xfrm>
            <a:off x="45792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00" name="CustomShape 19"/>
          <p:cNvSpPr/>
          <p:nvPr/>
        </p:nvSpPr>
        <p:spPr>
          <a:xfrm>
            <a:off x="3960" y="7858440"/>
            <a:ext cx="7771680" cy="409680"/>
          </a:xfrm>
          <a:prstGeom prst="rect">
            <a:avLst/>
          </a:prstGeom>
          <a:solidFill>
            <a:srgbClr val="aa28ba"/>
          </a:solidFill>
          <a:ln w="9360">
            <a:noFill/>
          </a:ln>
        </p:spPr>
      </p:sp>
      <p:sp>
        <p:nvSpPr>
          <p:cNvPr id="401" name="CustomShape 20"/>
          <p:cNvSpPr/>
          <p:nvPr/>
        </p:nvSpPr>
        <p:spPr>
          <a:xfrm>
            <a:off x="5680800" y="8053200"/>
            <a:ext cx="380160" cy="325440"/>
          </a:xfrm>
          <a:prstGeom prst="diamond">
            <a:avLst/>
          </a:prstGeom>
          <a:solidFill>
            <a:srgbClr val="aa28ba"/>
          </a:solidFill>
          <a:ln w="9360">
            <a:noFill/>
          </a:ln>
        </p:spPr>
      </p:sp>
      <p:sp>
        <p:nvSpPr>
          <p:cNvPr id="402" name="CustomShape 21"/>
          <p:cNvSpPr/>
          <p:nvPr/>
        </p:nvSpPr>
        <p:spPr>
          <a:xfrm>
            <a:off x="3966480" y="787176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03" name="CustomShape 22"/>
          <p:cNvSpPr/>
          <p:nvPr/>
        </p:nvSpPr>
        <p:spPr>
          <a:xfrm flipV="1" rot="15462000">
            <a:off x="416520" y="6227640"/>
            <a:ext cx="2153160" cy="2398320"/>
          </a:xfrm>
          <a:prstGeom prst="wedgeEllipseCallout">
            <a:avLst>
              <a:gd name="adj1" fmla="val -36970"/>
              <a:gd name="adj2" fmla="val 48187"/>
            </a:avLst>
          </a:prstGeom>
          <a:solidFill>
            <a:srgbClr val="f2dcdb"/>
          </a:solidFill>
          <a:ln w="76320">
            <a:solidFill>
              <a:srgbClr val="ffffff"/>
            </a:solidFill>
            <a:bevel/>
          </a:ln>
        </p:spPr>
        <p:txBody>
          <a:bodyPr lIns="90000" rIns="90000" tIns="45000" bIns="45000" anchor="ctr"/>
          <a:p>
            <a:pPr algn="ctr">
              <a:lnSpc>
                <a:spcPct val="100000"/>
              </a:lnSpc>
            </a:pPr>
            <a:r>
              <a:rPr lang="fr-FR" sz="3200">
                <a:solidFill>
                  <a:srgbClr val="aa28ba"/>
                </a:solidFill>
                <a:latin typeface="Futura Condensed"/>
              </a:rPr>
              <a:t>FEELING STUCK?</a:t>
            </a:r>
            <a:endParaRPr/>
          </a:p>
          <a:p>
            <a:pPr algn="ctr">
              <a:lnSpc>
                <a:spcPct val="100000"/>
              </a:lnSpc>
            </a:pPr>
            <a:r>
              <a:rPr lang="fr-FR" sz="1600" baseline="-25000">
                <a:solidFill>
                  <a:srgbClr val="aa28ba"/>
                </a:solidFill>
                <a:latin typeface="Futura Condensed"/>
              </a:rPr>
              <a:t>THAT’S OKAY! TRY THESE THINGS…</a:t>
            </a:r>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4" name="CustomShape 1"/>
          <p:cNvSpPr/>
          <p:nvPr/>
        </p:nvSpPr>
        <p:spPr>
          <a:xfrm>
            <a:off x="551160" y="3328560"/>
            <a:ext cx="3230640" cy="52916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draw a “creature” in three parts.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each student a tri-folded sheet of blank paper and one minute to draw a “head” for their creature. Next, have them fold the paper over so that the head is hidden, with little prompts for where to continue the drawing. After the head is hidden, students will pass the creature to another student. Then, give students one minute to draw a “middle” for their creature, using the guides from the head, but without peeking! After the middles are hidden (and prompts drawn), pass the creatures. Finally, give students one minute to draw a “bottom” for their creature. When finished, unfold the papers to reveal the collaboratively constructed creatures!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Post drawings on a wall or board and let students explore the outcome of their creative contributions.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Facilitate a group discussion about co-authorship, collaboration, and reusing and remixing work.</a:t>
            </a:r>
            <a:endParaRPr/>
          </a:p>
        </p:txBody>
      </p:sp>
      <p:sp>
        <p:nvSpPr>
          <p:cNvPr id="405"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06" name="Line 3"/>
          <p:cNvSpPr/>
          <p:nvPr/>
        </p:nvSpPr>
        <p:spPr>
          <a:xfrm flipV="1">
            <a:off x="550800" y="3163320"/>
            <a:ext cx="3231360" cy="8640"/>
          </a:xfrm>
          <a:prstGeom prst="line">
            <a:avLst/>
          </a:prstGeom>
          <a:ln w="9360">
            <a:solidFill>
              <a:srgbClr val="000000"/>
            </a:solidFill>
            <a:round/>
          </a:ln>
        </p:spPr>
      </p:sp>
      <p:sp>
        <p:nvSpPr>
          <p:cNvPr id="407" name="CustomShape 4"/>
          <p:cNvSpPr/>
          <p:nvPr/>
        </p:nvSpPr>
        <p:spPr>
          <a:xfrm>
            <a:off x="4214520" y="795240"/>
            <a:ext cx="2999160" cy="13975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the computational practice of reusing and remixing by contributing to a collaborative drawing</a:t>
            </a:r>
            <a:endParaRPr/>
          </a:p>
        </p:txBody>
      </p:sp>
      <p:sp>
        <p:nvSpPr>
          <p:cNvPr id="408" name="CustomShape 5"/>
          <p:cNvSpPr/>
          <p:nvPr/>
        </p:nvSpPr>
        <p:spPr>
          <a:xfrm>
            <a:off x="1300680" y="647640"/>
            <a:ext cx="2815200" cy="1551600"/>
          </a:xfrm>
          <a:prstGeom prst="rect">
            <a:avLst/>
          </a:prstGeom>
          <a:noFill/>
          <a:ln>
            <a:noFill/>
          </a:ln>
        </p:spPr>
        <p:txBody>
          <a:bodyPr lIns="90000" rIns="90000" tIns="45000" bIns="45000"/>
          <a:p>
            <a:pPr>
              <a:lnSpc>
                <a:spcPct val="100000"/>
              </a:lnSpc>
            </a:pPr>
            <a:r>
              <a:rPr lang="fr-FR" sz="3200">
                <a:solidFill>
                  <a:srgbClr val="000000"/>
                </a:solidFill>
                <a:latin typeface="Futura Condensed"/>
              </a:rPr>
              <a:t>CREATURE CONSTRUCTION</a:t>
            </a:r>
            <a:endParaRPr/>
          </a:p>
        </p:txBody>
      </p:sp>
      <p:sp>
        <p:nvSpPr>
          <p:cNvPr id="409"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blank paper (approximately 8.5” by 11”), folded into thirds</a:t>
            </a:r>
            <a:endParaRPr/>
          </a:p>
          <a:p>
            <a:pPr>
              <a:lnSpc>
                <a:spcPct val="100000"/>
              </a:lnSpc>
              <a:buFont typeface="Wingdings" charset="2"/>
              <a:buChar char=""/>
            </a:pPr>
            <a:r>
              <a:rPr lang="fr-FR" sz="1200">
                <a:solidFill>
                  <a:srgbClr val="000000"/>
                </a:solidFill>
                <a:latin typeface="Futura Condensed"/>
              </a:rPr>
              <a:t>things to sketch with (pencils, pens, markers, etc.)</a:t>
            </a:r>
            <a:endParaRPr/>
          </a:p>
        </p:txBody>
      </p:sp>
      <p:sp>
        <p:nvSpPr>
          <p:cNvPr id="410"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11" name="Line 8"/>
          <p:cNvSpPr/>
          <p:nvPr/>
        </p:nvSpPr>
        <p:spPr>
          <a:xfrm flipV="1">
            <a:off x="4104720" y="3163320"/>
            <a:ext cx="3117240" cy="8640"/>
          </a:xfrm>
          <a:prstGeom prst="line">
            <a:avLst/>
          </a:prstGeom>
          <a:ln w="9360">
            <a:solidFill>
              <a:srgbClr val="000000"/>
            </a:solidFill>
            <a:round/>
          </a:ln>
        </p:spPr>
      </p:sp>
      <p:sp>
        <p:nvSpPr>
          <p:cNvPr id="412" name="CustomShape 9"/>
          <p:cNvSpPr/>
          <p:nvPr/>
        </p:nvSpPr>
        <p:spPr>
          <a:xfrm>
            <a:off x="4105080" y="458172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your definition of remixing?</a:t>
            </a:r>
            <a:endParaRPr/>
          </a:p>
          <a:p>
            <a:pPr>
              <a:lnSpc>
                <a:spcPct val="100000"/>
              </a:lnSpc>
              <a:buFont typeface="Lucida Grande"/>
              <a:buChar char="+"/>
            </a:pPr>
            <a:r>
              <a:rPr lang="fr-FR" sz="1200">
                <a:solidFill>
                  <a:srgbClr val="000000"/>
                </a:solidFill>
                <a:latin typeface="Futura Condensed"/>
              </a:rPr>
              <a:t>Think about the creature you started (drew the “head” for). How did your ideas become extended or enhanced by others’ contributions?</a:t>
            </a:r>
            <a:endParaRPr/>
          </a:p>
          <a:p>
            <a:pPr>
              <a:lnSpc>
                <a:spcPct val="100000"/>
              </a:lnSpc>
              <a:buFont typeface="Lucida Grande"/>
              <a:buChar char="+"/>
            </a:pPr>
            <a:r>
              <a:rPr lang="fr-FR" sz="1200">
                <a:solidFill>
                  <a:srgbClr val="000000"/>
                </a:solidFill>
                <a:latin typeface="Futura Condensed"/>
              </a:rPr>
              <a:t>Considering the creatures you extended (drew the “middle” or “bottom” sections for), how did your contributions extend or enhance others’ ideas?</a:t>
            </a:r>
            <a:endParaRPr/>
          </a:p>
        </p:txBody>
      </p:sp>
      <p:sp>
        <p:nvSpPr>
          <p:cNvPr id="413" name="CustomShape 10"/>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14" name="Line 11"/>
          <p:cNvSpPr/>
          <p:nvPr/>
        </p:nvSpPr>
        <p:spPr>
          <a:xfrm flipV="1">
            <a:off x="4104720" y="4416480"/>
            <a:ext cx="3117240" cy="8640"/>
          </a:xfrm>
          <a:prstGeom prst="line">
            <a:avLst/>
          </a:prstGeom>
          <a:ln w="9360">
            <a:solidFill>
              <a:srgbClr val="000000"/>
            </a:solidFill>
            <a:round/>
          </a:ln>
        </p:spPr>
      </p:sp>
      <p:sp>
        <p:nvSpPr>
          <p:cNvPr id="415" name="CustomShape 12"/>
          <p:cNvSpPr/>
          <p:nvPr/>
        </p:nvSpPr>
        <p:spPr>
          <a:xfrm>
            <a:off x="4105080" y="6568920"/>
            <a:ext cx="3116520" cy="4543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remixing and its benefits? </a:t>
            </a:r>
            <a:endParaRPr/>
          </a:p>
        </p:txBody>
      </p:sp>
      <p:sp>
        <p:nvSpPr>
          <p:cNvPr id="416" name="CustomShape 13"/>
          <p:cNvSpPr/>
          <p:nvPr/>
        </p:nvSpPr>
        <p:spPr>
          <a:xfrm>
            <a:off x="4007880" y="60732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17" name="Line 14"/>
          <p:cNvSpPr/>
          <p:nvPr/>
        </p:nvSpPr>
        <p:spPr>
          <a:xfrm flipV="1">
            <a:off x="4104720" y="6403680"/>
            <a:ext cx="3117240" cy="8640"/>
          </a:xfrm>
          <a:prstGeom prst="line">
            <a:avLst/>
          </a:prstGeom>
          <a:ln w="9360">
            <a:solidFill>
              <a:srgbClr val="000000"/>
            </a:solidFill>
            <a:round/>
          </a:ln>
        </p:spPr>
      </p:sp>
      <p:sp>
        <p:nvSpPr>
          <p:cNvPr id="418"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19" name="Line 16"/>
          <p:cNvSpPr/>
          <p:nvPr/>
        </p:nvSpPr>
        <p:spPr>
          <a:xfrm flipV="1">
            <a:off x="550800" y="7968960"/>
            <a:ext cx="6671160" cy="14040"/>
          </a:xfrm>
          <a:prstGeom prst="line">
            <a:avLst/>
          </a:prstGeom>
          <a:ln w="9360">
            <a:solidFill>
              <a:srgbClr val="000000"/>
            </a:solidFill>
            <a:round/>
          </a:ln>
        </p:spPr>
      </p:sp>
      <p:sp>
        <p:nvSpPr>
          <p:cNvPr id="420"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21"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422"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23"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424"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425"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426"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427" name="CustomShape 24"/>
          <p:cNvSpPr/>
          <p:nvPr/>
        </p:nvSpPr>
        <p:spPr>
          <a:xfrm>
            <a:off x="551160" y="8142840"/>
            <a:ext cx="32306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is a perfect warm-up activity for the Pass It On project! We recommend facilitating Creature Construction directly before Pass It On.</a:t>
            </a:r>
            <a:endParaRPr/>
          </a:p>
          <a:p>
            <a:pPr>
              <a:lnSpc>
                <a:spcPct val="100000"/>
              </a:lnSpc>
              <a:buFont typeface="Lucida Grande"/>
              <a:buChar char="+"/>
            </a:pPr>
            <a:r>
              <a:rPr lang="fr-FR" sz="1200">
                <a:solidFill>
                  <a:srgbClr val="000000"/>
                </a:solidFill>
                <a:latin typeface="Futura Condensed"/>
              </a:rPr>
              <a:t>Optionally, have students sign their names at the bottom of each creature drawing they worked on to identify the contributing artists.</a:t>
            </a:r>
            <a:endParaRPr/>
          </a:p>
        </p:txBody>
      </p:sp>
      <p:sp>
        <p:nvSpPr>
          <p:cNvPr id="428" name="Line 25"/>
          <p:cNvSpPr/>
          <p:nvPr/>
        </p:nvSpPr>
        <p:spPr>
          <a:xfrm>
            <a:off x="3882960" y="794160"/>
            <a:ext cx="0" cy="1123200"/>
          </a:xfrm>
          <a:prstGeom prst="line">
            <a:avLst/>
          </a:prstGeom>
          <a:ln cap="rnd" w="3240">
            <a:solidFill>
              <a:srgbClr val="000000"/>
            </a:solidFill>
            <a:custDash>
              <a:ds d="4900000000" sp="3675000000"/>
            </a:custDash>
            <a:round/>
          </a:ln>
        </p:spPr>
      </p:sp>
      <p:sp>
        <p:nvSpPr>
          <p:cNvPr id="429" name="Line 26"/>
          <p:cNvSpPr/>
          <p:nvPr/>
        </p:nvSpPr>
        <p:spPr>
          <a:xfrm flipH="1">
            <a:off x="3661920" y="794520"/>
            <a:ext cx="221040" cy="0"/>
          </a:xfrm>
          <a:prstGeom prst="line">
            <a:avLst/>
          </a:prstGeom>
          <a:ln cap="rnd" w="3240">
            <a:solidFill>
              <a:srgbClr val="000000"/>
            </a:solidFill>
            <a:custDash>
              <a:ds d="4900000000" sp="3675000000"/>
            </a:custDash>
            <a:round/>
          </a:ln>
        </p:spPr>
      </p:sp>
      <p:sp>
        <p:nvSpPr>
          <p:cNvPr id="430" name="Line 27"/>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31" name="Line 28"/>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32" name="CustomShape 29"/>
          <p:cNvSpPr/>
          <p:nvPr/>
        </p:nvSpPr>
        <p:spPr>
          <a:xfrm>
            <a:off x="252792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33" name="Picture 106" descr=""/>
          <p:cNvPicPr/>
          <p:nvPr/>
        </p:nvPicPr>
        <p:blipFill>
          <a:blip r:embed="rId1"/>
          <a:stretch>
            <a:fillRect/>
          </a:stretch>
        </p:blipFill>
        <p:spPr>
          <a:xfrm>
            <a:off x="2271240" y="1754280"/>
            <a:ext cx="323280" cy="323280"/>
          </a:xfrm>
          <a:prstGeom prst="rect">
            <a:avLst/>
          </a:prstGeom>
          <a:ln>
            <a:noFill/>
          </a:ln>
        </p:spPr>
      </p:pic>
      <p:sp>
        <p:nvSpPr>
          <p:cNvPr id="434"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66</a:t>
            </a:r>
            <a:endParaRPr/>
          </a:p>
        </p:txBody>
      </p:sp>
      <p:pic>
        <p:nvPicPr>
          <p:cNvPr id="435" name="Picture 45" descr=""/>
          <p:cNvPicPr/>
          <p:nvPr/>
        </p:nvPicPr>
        <p:blipFill>
          <a:blip r:embed="rId2"/>
          <a:stretch>
            <a:fillRect/>
          </a:stretch>
        </p:blipFill>
        <p:spPr>
          <a:xfrm>
            <a:off x="551160" y="-5760"/>
            <a:ext cx="493200" cy="2791080"/>
          </a:xfrm>
          <a:prstGeom prst="rect">
            <a:avLst/>
          </a:prstGeom>
          <a:ln>
            <a:noFill/>
          </a:ln>
        </p:spPr>
      </p:pic>
      <p:sp>
        <p:nvSpPr>
          <p:cNvPr id="436"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37" name="Picture 2" descr=""/>
          <p:cNvPicPr/>
          <p:nvPr/>
        </p:nvPicPr>
        <p:blipFill>
          <a:blip r:embed="rId1"/>
          <a:stretch>
            <a:fillRect/>
          </a:stretch>
        </p:blipFill>
        <p:spPr>
          <a:xfrm>
            <a:off x="0" y="0"/>
            <a:ext cx="7771680" cy="1005768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 name="CustomShape 1"/>
          <p:cNvSpPr/>
          <p:nvPr/>
        </p:nvSpPr>
        <p:spPr>
          <a:xfrm>
            <a:off x="1307520" y="595800"/>
            <a:ext cx="2815200" cy="1673280"/>
          </a:xfrm>
          <a:prstGeom prst="rect">
            <a:avLst/>
          </a:prstGeom>
          <a:noFill/>
          <a:ln>
            <a:noFill/>
          </a:ln>
        </p:spPr>
        <p:txBody>
          <a:bodyPr lIns="90000" rIns="90000" tIns="45000" bIns="45000"/>
          <a:p>
            <a:pPr>
              <a:lnSpc>
                <a:spcPct val="100000"/>
              </a:lnSpc>
            </a:pPr>
            <a:r>
              <a:rPr lang="fr-FR" sz="5200">
                <a:solidFill>
                  <a:srgbClr val="000000"/>
                </a:solidFill>
                <a:latin typeface="Futura Condensed"/>
              </a:rPr>
              <a:t>PASS IT ON</a:t>
            </a:r>
            <a:endParaRPr/>
          </a:p>
        </p:txBody>
      </p:sp>
      <p:sp>
        <p:nvSpPr>
          <p:cNvPr id="439" name="CustomShape 2"/>
          <p:cNvSpPr/>
          <p:nvPr/>
        </p:nvSpPr>
        <p:spPr>
          <a:xfrm>
            <a:off x="4222080" y="795240"/>
            <a:ext cx="2999160" cy="176256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Scratch project that tells a story by reusing and remixing the work of others</a:t>
            </a:r>
            <a:endParaRPr/>
          </a:p>
          <a:p>
            <a:pPr>
              <a:lnSpc>
                <a:spcPct val="100000"/>
              </a:lnSpc>
              <a:buFont typeface="Lucida Grande"/>
              <a:buChar char="+"/>
            </a:pPr>
            <a:r>
              <a:rPr lang="fr-FR" sz="1200">
                <a:solidFill>
                  <a:srgbClr val="000000"/>
                </a:solidFill>
                <a:latin typeface="Futura Condensed"/>
              </a:rPr>
              <a:t>experience pair programming by working in pairs to develop a collaborative storytelling project</a:t>
            </a:r>
            <a:endParaRPr/>
          </a:p>
        </p:txBody>
      </p:sp>
      <p:sp>
        <p:nvSpPr>
          <p:cNvPr id="440" name="CustomShape 3"/>
          <p:cNvSpPr/>
          <p:nvPr/>
        </p:nvSpPr>
        <p:spPr>
          <a:xfrm>
            <a:off x="4105080" y="332856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Pass It On handout</a:t>
            </a:r>
            <a:endParaRPr/>
          </a:p>
          <a:p>
            <a:pPr>
              <a:lnSpc>
                <a:spcPct val="100000"/>
              </a:lnSpc>
              <a:buFont typeface="Wingdings" charset="2"/>
              <a:buChar char=""/>
            </a:pPr>
            <a:r>
              <a:rPr lang="fr-FR" sz="1200">
                <a:solidFill>
                  <a:srgbClr val="000000"/>
                </a:solidFill>
                <a:latin typeface="Futura Condensed"/>
              </a:rPr>
              <a:t>Pass It On studio</a:t>
            </a:r>
            <a:endParaRPr/>
          </a:p>
          <a:p>
            <a:pPr>
              <a:lnSpc>
                <a:spcPct val="100000"/>
              </a:lnSpc>
              <a:buFont typeface="Wingdings" charset="2"/>
              <a:buChar char=""/>
            </a:pPr>
            <a:r>
              <a:rPr lang="fr-FR" sz="1200">
                <a:solidFill>
                  <a:srgbClr val="000000"/>
                </a:solidFill>
                <a:latin typeface="Futura Condensed"/>
              </a:rPr>
              <a:t>http://scratch.mit.edu/studios/475543</a:t>
            </a:r>
            <a:endParaRPr/>
          </a:p>
          <a:p>
            <a:pPr>
              <a:lnSpc>
                <a:spcPct val="100000"/>
              </a:lnSpc>
              <a:buFont typeface="Wingdings" charset="2"/>
              <a:buChar char=""/>
            </a:pPr>
            <a:r>
              <a:rPr lang="fr-FR" sz="1200">
                <a:solidFill>
                  <a:srgbClr val="000000"/>
                </a:solidFill>
                <a:latin typeface="Futura Condensed"/>
              </a:rPr>
              <a:t>Projector and screen to present student work (optional)</a:t>
            </a:r>
            <a:endParaRPr/>
          </a:p>
        </p:txBody>
      </p:sp>
      <p:sp>
        <p:nvSpPr>
          <p:cNvPr id="441" name="CustomShape 4"/>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42" name="Line 5"/>
          <p:cNvSpPr/>
          <p:nvPr/>
        </p:nvSpPr>
        <p:spPr>
          <a:xfrm flipV="1">
            <a:off x="4104720" y="3163320"/>
            <a:ext cx="3117240" cy="8640"/>
          </a:xfrm>
          <a:prstGeom prst="line">
            <a:avLst/>
          </a:prstGeom>
          <a:ln w="9360">
            <a:solidFill>
              <a:srgbClr val="000000"/>
            </a:solidFill>
            <a:round/>
          </a:ln>
        </p:spPr>
      </p:sp>
      <p:sp>
        <p:nvSpPr>
          <p:cNvPr id="443" name="CustomShape 6"/>
          <p:cNvSpPr/>
          <p:nvPr/>
        </p:nvSpPr>
        <p:spPr>
          <a:xfrm>
            <a:off x="4105080" y="475956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did it feel to remix and build on others’ work? How did it feel to be remixed?</a:t>
            </a:r>
            <a:endParaRPr/>
          </a:p>
          <a:p>
            <a:pPr>
              <a:lnSpc>
                <a:spcPct val="100000"/>
              </a:lnSpc>
              <a:buFont typeface="Lucida Grande"/>
              <a:buChar char="+"/>
            </a:pPr>
            <a:r>
              <a:rPr lang="fr-FR" sz="1200">
                <a:solidFill>
                  <a:srgbClr val="000000"/>
                </a:solidFill>
                <a:latin typeface="Futura Condensed"/>
              </a:rPr>
              <a:t>Where else in your life have you seen or experienced reusing and remixing? Share two examples.</a:t>
            </a:r>
            <a:endParaRPr/>
          </a:p>
          <a:p>
            <a:pPr>
              <a:lnSpc>
                <a:spcPct val="100000"/>
              </a:lnSpc>
              <a:buFont typeface="Lucida Grande"/>
              <a:buChar char="+"/>
            </a:pPr>
            <a:r>
              <a:rPr lang="fr-FR" sz="1200">
                <a:solidFill>
                  <a:srgbClr val="000000"/>
                </a:solidFill>
                <a:latin typeface="Futura Condensed"/>
              </a:rPr>
              <a:t>How was working with someone else different from your prior experiences of designing your Scratch projects?</a:t>
            </a:r>
            <a:endParaRPr/>
          </a:p>
        </p:txBody>
      </p:sp>
      <p:sp>
        <p:nvSpPr>
          <p:cNvPr id="444" name="CustomShape 7"/>
          <p:cNvSpPr/>
          <p:nvPr/>
        </p:nvSpPr>
        <p:spPr>
          <a:xfrm>
            <a:off x="4007880" y="42634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45" name="Line 8"/>
          <p:cNvSpPr/>
          <p:nvPr/>
        </p:nvSpPr>
        <p:spPr>
          <a:xfrm flipV="1">
            <a:off x="4104720" y="4594320"/>
            <a:ext cx="3117240" cy="8640"/>
          </a:xfrm>
          <a:prstGeom prst="line">
            <a:avLst/>
          </a:prstGeom>
          <a:ln w="9360">
            <a:solidFill>
              <a:srgbClr val="000000"/>
            </a:solidFill>
            <a:round/>
          </a:ln>
        </p:spPr>
      </p:sp>
      <p:sp>
        <p:nvSpPr>
          <p:cNvPr id="446" name="CustomShape 9"/>
          <p:cNvSpPr/>
          <p:nvPr/>
        </p:nvSpPr>
        <p:spPr>
          <a:xfrm>
            <a:off x="4105080" y="657612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parts of projects did students contribute to?</a:t>
            </a:r>
            <a:endParaRPr/>
          </a:p>
          <a:p>
            <a:pPr>
              <a:lnSpc>
                <a:spcPct val="100000"/>
              </a:lnSpc>
              <a:buFont typeface="Lucida Grande"/>
              <a:buChar char="+"/>
            </a:pPr>
            <a:r>
              <a:rPr lang="fr-FR" sz="1200">
                <a:solidFill>
                  <a:srgbClr val="000000"/>
                </a:solidFill>
                <a:latin typeface="Futura Condensed"/>
              </a:rPr>
              <a:t>Do students seem comfortable with the concepts of events and parallelism and practices of reusing and remixing? </a:t>
            </a:r>
            <a:endParaRPr/>
          </a:p>
          <a:p>
            <a:pPr>
              <a:lnSpc>
                <a:spcPct val="100000"/>
              </a:lnSpc>
              <a:buFont typeface="Lucida Grande"/>
              <a:buChar char="+"/>
            </a:pPr>
            <a:r>
              <a:rPr lang="fr-FR" sz="1200">
                <a:solidFill>
                  <a:srgbClr val="000000"/>
                </a:solidFill>
                <a:latin typeface="Futura Condensed"/>
              </a:rPr>
              <a:t>If not, in what ways can these be further clarified?</a:t>
            </a:r>
            <a:endParaRPr/>
          </a:p>
        </p:txBody>
      </p:sp>
      <p:sp>
        <p:nvSpPr>
          <p:cNvPr id="447" name="CustomShape 10"/>
          <p:cNvSpPr/>
          <p:nvPr/>
        </p:nvSpPr>
        <p:spPr>
          <a:xfrm>
            <a:off x="4007880" y="6080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48" name="Line 11"/>
          <p:cNvSpPr/>
          <p:nvPr/>
        </p:nvSpPr>
        <p:spPr>
          <a:xfrm flipV="1">
            <a:off x="4104720" y="6410880"/>
            <a:ext cx="3117240" cy="8640"/>
          </a:xfrm>
          <a:prstGeom prst="line">
            <a:avLst/>
          </a:prstGeom>
          <a:ln w="9360">
            <a:solidFill>
              <a:srgbClr val="000000"/>
            </a:solidFill>
            <a:round/>
          </a:ln>
        </p:spPr>
      </p:sp>
      <p:sp>
        <p:nvSpPr>
          <p:cNvPr id="449" name="CustomShape 12"/>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0" name="Line 13"/>
          <p:cNvSpPr/>
          <p:nvPr/>
        </p:nvSpPr>
        <p:spPr>
          <a:xfrm flipV="1">
            <a:off x="550800" y="7968960"/>
            <a:ext cx="6671160" cy="14040"/>
          </a:xfrm>
          <a:prstGeom prst="line">
            <a:avLst/>
          </a:prstGeom>
          <a:ln w="9360">
            <a:solidFill>
              <a:srgbClr val="000000"/>
            </a:solidFill>
            <a:round/>
          </a:ln>
        </p:spPr>
      </p:sp>
      <p:sp>
        <p:nvSpPr>
          <p:cNvPr id="451" name="CustomShape 14"/>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2" name="Line 15"/>
          <p:cNvSpPr/>
          <p:nvPr/>
        </p:nvSpPr>
        <p:spPr>
          <a:xfrm>
            <a:off x="3856680" y="8086680"/>
            <a:ext cx="0" cy="1805760"/>
          </a:xfrm>
          <a:prstGeom prst="line">
            <a:avLst/>
          </a:prstGeom>
          <a:ln cap="rnd" w="6480">
            <a:solidFill>
              <a:srgbClr val="808080"/>
            </a:solidFill>
            <a:custDash>
              <a:ds d="4900000000" sp="3675000000"/>
            </a:custDash>
            <a:round/>
          </a:ln>
        </p:spPr>
      </p:sp>
      <p:sp>
        <p:nvSpPr>
          <p:cNvPr id="453" name="CustomShape 16"/>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54" name="Line 17"/>
          <p:cNvSpPr/>
          <p:nvPr/>
        </p:nvSpPr>
        <p:spPr>
          <a:xfrm flipH="1">
            <a:off x="4401000" y="8385840"/>
            <a:ext cx="2814840" cy="0"/>
          </a:xfrm>
          <a:prstGeom prst="line">
            <a:avLst/>
          </a:prstGeom>
          <a:ln cap="rnd" w="6480">
            <a:solidFill>
              <a:srgbClr val="000000"/>
            </a:solidFill>
            <a:custDash>
              <a:ds d="4900000000" sp="3675000000"/>
            </a:custDash>
            <a:round/>
          </a:ln>
        </p:spPr>
      </p:sp>
      <p:sp>
        <p:nvSpPr>
          <p:cNvPr id="455" name="Line 18"/>
          <p:cNvSpPr/>
          <p:nvPr/>
        </p:nvSpPr>
        <p:spPr>
          <a:xfrm flipH="1">
            <a:off x="4401000" y="8679240"/>
            <a:ext cx="2814840" cy="0"/>
          </a:xfrm>
          <a:prstGeom prst="line">
            <a:avLst/>
          </a:prstGeom>
          <a:ln cap="rnd" w="6480">
            <a:solidFill>
              <a:srgbClr val="000000"/>
            </a:solidFill>
            <a:custDash>
              <a:ds d="4900000000" sp="3675000000"/>
            </a:custDash>
            <a:round/>
          </a:ln>
        </p:spPr>
      </p:sp>
      <p:sp>
        <p:nvSpPr>
          <p:cNvPr id="456" name="Line 19"/>
          <p:cNvSpPr/>
          <p:nvPr/>
        </p:nvSpPr>
        <p:spPr>
          <a:xfrm flipH="1">
            <a:off x="4401000" y="8975520"/>
            <a:ext cx="2820960" cy="0"/>
          </a:xfrm>
          <a:prstGeom prst="line">
            <a:avLst/>
          </a:prstGeom>
          <a:ln cap="rnd" w="6480">
            <a:solidFill>
              <a:srgbClr val="000000"/>
            </a:solidFill>
            <a:custDash>
              <a:ds d="4900000000" sp="3675000000"/>
            </a:custDash>
            <a:round/>
          </a:ln>
        </p:spPr>
      </p:sp>
      <p:sp>
        <p:nvSpPr>
          <p:cNvPr id="457" name="Line 20"/>
          <p:cNvSpPr/>
          <p:nvPr/>
        </p:nvSpPr>
        <p:spPr>
          <a:xfrm flipH="1">
            <a:off x="4401000" y="9269280"/>
            <a:ext cx="2814840" cy="0"/>
          </a:xfrm>
          <a:prstGeom prst="line">
            <a:avLst/>
          </a:prstGeom>
          <a:ln cap="rnd" w="6480">
            <a:solidFill>
              <a:srgbClr val="000000"/>
            </a:solidFill>
            <a:custDash>
              <a:ds d="4900000000" sp="3675000000"/>
            </a:custDash>
            <a:round/>
          </a:ln>
        </p:spPr>
      </p:sp>
      <p:sp>
        <p:nvSpPr>
          <p:cNvPr id="458" name="CustomShape 21"/>
          <p:cNvSpPr/>
          <p:nvPr/>
        </p:nvSpPr>
        <p:spPr>
          <a:xfrm>
            <a:off x="551160" y="8142840"/>
            <a:ext cx="3230640" cy="24620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Consider organizing your Scratch screening as an event! Invite students from other classes to the viewing, offer snacks and drinks, or host the event in an auditorium or room with a large wall or screen for displaying projects.</a:t>
            </a:r>
            <a:endParaRPr/>
          </a:p>
          <a:p>
            <a:pPr>
              <a:lnSpc>
                <a:spcPct val="100000"/>
              </a:lnSpc>
              <a:buFont typeface="Lucida Grande"/>
              <a:buChar char="+"/>
            </a:pPr>
            <a:r>
              <a:rPr lang="fr-FR" sz="1200">
                <a:solidFill>
                  <a:srgbClr val="000000"/>
                </a:solidFill>
                <a:latin typeface="Futura Condensed"/>
              </a:rPr>
              <a:t>Introduce students to the backpack (located at the bottom of the Scratch project editor) as another way to remix projects. Learn more about this tool in the Backpack video tutorial: http://bit.ly/scratchbackpack</a:t>
            </a:r>
            <a:endParaRPr/>
          </a:p>
        </p:txBody>
      </p:sp>
      <p:sp>
        <p:nvSpPr>
          <p:cNvPr id="459" name="CustomShape 22"/>
          <p:cNvSpPr/>
          <p:nvPr/>
        </p:nvSpPr>
        <p:spPr>
          <a:xfrm>
            <a:off x="253548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460" name="Picture 79" descr=""/>
          <p:cNvPicPr/>
          <p:nvPr/>
        </p:nvPicPr>
        <p:blipFill>
          <a:blip r:embed="rId1"/>
          <a:srcRect l="0" t="17487" r="0" b="0"/>
          <a:stretch>
            <a:fillRect/>
          </a:stretch>
        </p:blipFill>
        <p:spPr>
          <a:xfrm>
            <a:off x="2278440" y="1808280"/>
            <a:ext cx="324000" cy="267120"/>
          </a:xfrm>
          <a:prstGeom prst="rect">
            <a:avLst/>
          </a:prstGeom>
          <a:ln>
            <a:noFill/>
          </a:ln>
        </p:spPr>
      </p:pic>
      <p:sp>
        <p:nvSpPr>
          <p:cNvPr id="461" name="Line 23"/>
          <p:cNvSpPr/>
          <p:nvPr/>
        </p:nvSpPr>
        <p:spPr>
          <a:xfrm>
            <a:off x="3890520" y="794160"/>
            <a:ext cx="0" cy="1123200"/>
          </a:xfrm>
          <a:prstGeom prst="line">
            <a:avLst/>
          </a:prstGeom>
          <a:ln cap="rnd" w="3240">
            <a:solidFill>
              <a:srgbClr val="000000"/>
            </a:solidFill>
            <a:custDash>
              <a:ds d="4900000000" sp="3675000000"/>
            </a:custDash>
            <a:round/>
          </a:ln>
        </p:spPr>
      </p:sp>
      <p:sp>
        <p:nvSpPr>
          <p:cNvPr id="462" name="Line 24"/>
          <p:cNvSpPr/>
          <p:nvPr/>
        </p:nvSpPr>
        <p:spPr>
          <a:xfrm flipH="1">
            <a:off x="3669480" y="794520"/>
            <a:ext cx="221040" cy="0"/>
          </a:xfrm>
          <a:prstGeom prst="line">
            <a:avLst/>
          </a:prstGeom>
          <a:ln cap="rnd" w="3240">
            <a:solidFill>
              <a:srgbClr val="000000"/>
            </a:solidFill>
            <a:custDash>
              <a:ds d="4900000000" sp="3675000000"/>
            </a:custDash>
            <a:round/>
          </a:ln>
        </p:spPr>
      </p:sp>
      <p:sp>
        <p:nvSpPr>
          <p:cNvPr id="463" name="Line 25"/>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464" name="Line 26"/>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465" name="CustomShape 27"/>
          <p:cNvSpPr/>
          <p:nvPr/>
        </p:nvSpPr>
        <p:spPr>
          <a:xfrm>
            <a:off x="550440" y="3328560"/>
            <a:ext cx="3230640" cy="56566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the group into pairs. Introduce students to the concept of a pass-it-on-story, a Scratch project that is started by a pair of people, and then passed on to two other pairs to extend and reimagine. Optionally, print out the Pass It On handout.</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start in whatever way they want – focusing on characters, scene, plot, or whatever element excites them. Give each pair 10 minutes to work on their collaborative story before having them rotate to extend another story by remixing the project. Encourage students to give credit for reusing or remixing content.</a:t>
            </a:r>
            <a:endParaRPr/>
          </a:p>
          <a:p>
            <a:pPr>
              <a:lnSpc>
                <a:spcPct val="100000"/>
              </a:lnSpc>
            </a:pPr>
            <a:endParaRPr/>
          </a:p>
          <a:p>
            <a:pPr>
              <a:lnSpc>
                <a:spcPct val="100000"/>
              </a:lnSpc>
              <a:buFont typeface="Wingdings" charset="2"/>
              <a:buChar char=""/>
            </a:pPr>
            <a:r>
              <a:rPr lang="fr-FR" sz="1200">
                <a:solidFill>
                  <a:srgbClr val="000000"/>
                </a:solidFill>
                <a:latin typeface="Futura Condensed"/>
              </a:rPr>
              <a:t>After two rotations, allow students to revisit story projects with their contributions. We suggest hosting a Scratch screening: with projector and screen, present the story projects with students gathered around to watch. Optionally, invite students to add their projects to the Pass It On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respond to the reflection prompts in their design journals or in a group discussion.</a:t>
            </a:r>
            <a:endParaRPr/>
          </a:p>
        </p:txBody>
      </p:sp>
      <p:sp>
        <p:nvSpPr>
          <p:cNvPr id="466" name="Line 28"/>
          <p:cNvSpPr/>
          <p:nvPr/>
        </p:nvSpPr>
        <p:spPr>
          <a:xfrm flipV="1">
            <a:off x="550080" y="3163320"/>
            <a:ext cx="3231360" cy="8640"/>
          </a:xfrm>
          <a:prstGeom prst="line">
            <a:avLst/>
          </a:prstGeom>
          <a:ln w="9360">
            <a:solidFill>
              <a:srgbClr val="000000"/>
            </a:solidFill>
            <a:round/>
          </a:ln>
        </p:spPr>
      </p:sp>
      <p:sp>
        <p:nvSpPr>
          <p:cNvPr id="467" name="CustomShape 29"/>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68"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68</a:t>
            </a:r>
            <a:endParaRPr/>
          </a:p>
        </p:txBody>
      </p:sp>
      <p:pic>
        <p:nvPicPr>
          <p:cNvPr id="469" name="Picture 50" descr=""/>
          <p:cNvPicPr/>
          <p:nvPr/>
        </p:nvPicPr>
        <p:blipFill>
          <a:blip r:embed="rId2"/>
          <a:stretch>
            <a:fillRect/>
          </a:stretch>
        </p:blipFill>
        <p:spPr>
          <a:xfrm>
            <a:off x="551160" y="-5760"/>
            <a:ext cx="493200" cy="2791080"/>
          </a:xfrm>
          <a:prstGeom prst="rect">
            <a:avLst/>
          </a:prstGeom>
          <a:ln>
            <a:noFill/>
          </a:ln>
        </p:spPr>
      </p:pic>
      <p:sp>
        <p:nvSpPr>
          <p:cNvPr id="470"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71" name="Picture 71" descr=""/>
          <p:cNvPicPr/>
          <p:nvPr/>
        </p:nvPicPr>
        <p:blipFill>
          <a:blip r:embed="rId1"/>
          <a:srcRect l="183010" t="2474289" r="-719523" b="-2366264"/>
          <a:stretch>
            <a:fillRect/>
          </a:stretch>
        </p:blipFill>
        <p:spPr>
          <a:xfrm>
            <a:off x="3600000" y="756000"/>
            <a:ext cx="3666240" cy="2770560"/>
          </a:xfrm>
          <a:prstGeom prst="rect">
            <a:avLst/>
          </a:prstGeom>
          <a:ln>
            <a:noFill/>
          </a:ln>
        </p:spPr>
      </p:pic>
      <p:sp>
        <p:nvSpPr>
          <p:cNvPr id="472" name="CustomShape 1"/>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473" name="CustomShape 2"/>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74" name="CustomShape 3"/>
          <p:cNvSpPr/>
          <p:nvPr/>
        </p:nvSpPr>
        <p:spPr>
          <a:xfrm>
            <a:off x="0" y="7871040"/>
            <a:ext cx="7771680" cy="409680"/>
          </a:xfrm>
          <a:prstGeom prst="rect">
            <a:avLst/>
          </a:prstGeom>
          <a:solidFill>
            <a:srgbClr val="aa28ba"/>
          </a:solidFill>
          <a:ln w="9360">
            <a:noFill/>
          </a:ln>
        </p:spPr>
      </p:sp>
      <p:sp>
        <p:nvSpPr>
          <p:cNvPr id="475" name="CustomShape 4"/>
          <p:cNvSpPr/>
          <p:nvPr/>
        </p:nvSpPr>
        <p:spPr>
          <a:xfrm>
            <a:off x="2499840" y="8077680"/>
            <a:ext cx="380160" cy="325440"/>
          </a:xfrm>
          <a:prstGeom prst="diamond">
            <a:avLst/>
          </a:prstGeom>
          <a:solidFill>
            <a:srgbClr val="aa28ba"/>
          </a:solidFill>
          <a:ln w="9360">
            <a:noFill/>
          </a:ln>
        </p:spPr>
      </p:sp>
      <p:sp>
        <p:nvSpPr>
          <p:cNvPr id="476" name="CustomShape 5"/>
          <p:cNvSpPr/>
          <p:nvPr/>
        </p:nvSpPr>
        <p:spPr>
          <a:xfrm>
            <a:off x="6386040" y="8066160"/>
            <a:ext cx="380160" cy="325440"/>
          </a:xfrm>
          <a:prstGeom prst="diamond">
            <a:avLst/>
          </a:prstGeom>
          <a:solidFill>
            <a:srgbClr val="aa28ba"/>
          </a:solidFill>
          <a:ln w="9360">
            <a:noFill/>
          </a:ln>
        </p:spPr>
      </p:sp>
      <p:sp>
        <p:nvSpPr>
          <p:cNvPr id="477" name="CustomShape 6"/>
          <p:cNvSpPr/>
          <p:nvPr/>
        </p:nvSpPr>
        <p:spPr>
          <a:xfrm>
            <a:off x="0" y="7879320"/>
            <a:ext cx="54856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478" name="CustomShape 7"/>
          <p:cNvSpPr/>
          <p:nvPr/>
        </p:nvSpPr>
        <p:spPr>
          <a:xfrm>
            <a:off x="5486400" y="7884720"/>
            <a:ext cx="22852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79" name="CustomShape 8"/>
          <p:cNvSpPr/>
          <p:nvPr/>
        </p:nvSpPr>
        <p:spPr>
          <a:xfrm>
            <a:off x="5690520" y="8460000"/>
            <a:ext cx="1777320" cy="20516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Pass It On studio: </a:t>
            </a:r>
            <a:r>
              <a:rPr lang="fr-FR" sz="1050">
                <a:solidFill>
                  <a:srgbClr val="000000"/>
                </a:solidFill>
                <a:latin typeface="Futura Condensed"/>
              </a:rPr>
              <a:t>http://scratch.mit.edu/studios/475543</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Return to all the projects you contributed to and check out how the stories evolved!</a:t>
            </a:r>
            <a:endParaRPr/>
          </a:p>
        </p:txBody>
      </p:sp>
      <p:sp>
        <p:nvSpPr>
          <p:cNvPr id="480" name="Line 9"/>
          <p:cNvSpPr/>
          <p:nvPr/>
        </p:nvSpPr>
        <p:spPr>
          <a:xfrm>
            <a:off x="5486400" y="8403480"/>
            <a:ext cx="0" cy="1527840"/>
          </a:xfrm>
          <a:prstGeom prst="line">
            <a:avLst/>
          </a:prstGeom>
          <a:ln cap="rnd" w="6480">
            <a:solidFill>
              <a:srgbClr val="808080"/>
            </a:solidFill>
            <a:custDash>
              <a:ds d="4900000000" sp="3675000000"/>
            </a:custDash>
            <a:round/>
          </a:ln>
        </p:spPr>
      </p:sp>
      <p:sp>
        <p:nvSpPr>
          <p:cNvPr id="481" name="CustomShape 10"/>
          <p:cNvSpPr/>
          <p:nvPr/>
        </p:nvSpPr>
        <p:spPr>
          <a:xfrm>
            <a:off x="538560" y="1431000"/>
            <a:ext cx="215820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WHAT CAN WE CREATE BY BUILDING ON OTHERS’ WORK?</a:t>
            </a:r>
            <a:endParaRPr/>
          </a:p>
        </p:txBody>
      </p:sp>
      <p:sp>
        <p:nvSpPr>
          <p:cNvPr id="482" name="CustomShape 11"/>
          <p:cNvSpPr/>
          <p:nvPr/>
        </p:nvSpPr>
        <p:spPr>
          <a:xfrm>
            <a:off x="444600" y="2207160"/>
            <a:ext cx="2347920" cy="11844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start developing an animated story project, and then you will pass the story on to others to remix, extend, or reimagine!</a:t>
            </a:r>
            <a:endParaRPr/>
          </a:p>
        </p:txBody>
      </p:sp>
      <p:sp>
        <p:nvSpPr>
          <p:cNvPr id="483" name="CustomShape 12"/>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84" name="CustomShape 13"/>
          <p:cNvSpPr/>
          <p:nvPr/>
        </p:nvSpPr>
        <p:spPr>
          <a:xfrm>
            <a:off x="428400" y="4232880"/>
            <a:ext cx="2884320" cy="21697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Work on a story project that focuses on characters, scene, plot, or whatever element excites you.</a:t>
            </a:r>
            <a:endParaRPr/>
          </a:p>
          <a:p>
            <a:pPr>
              <a:lnSpc>
                <a:spcPct val="130000"/>
              </a:lnSpc>
              <a:buFont typeface="Wingdings" charset="2"/>
              <a:buChar char=""/>
            </a:pPr>
            <a:r>
              <a:rPr lang="fr-FR" sz="1200">
                <a:solidFill>
                  <a:srgbClr val="000000"/>
                </a:solidFill>
                <a:latin typeface="Futura Condensed"/>
              </a:rPr>
              <a:t>After 10 minutes, save and share your project online.</a:t>
            </a:r>
            <a:endParaRPr/>
          </a:p>
          <a:p>
            <a:pPr>
              <a:lnSpc>
                <a:spcPct val="130000"/>
              </a:lnSpc>
              <a:buFont typeface="Wingdings" charset="2"/>
              <a:buChar char=""/>
            </a:pPr>
            <a:r>
              <a:rPr lang="fr-FR" sz="1200">
                <a:solidFill>
                  <a:srgbClr val="000000"/>
                </a:solidFill>
                <a:latin typeface="Futura Condensed"/>
              </a:rPr>
              <a:t>Rotate &amp; extend another story project by remixing it.</a:t>
            </a:r>
            <a:endParaRPr/>
          </a:p>
          <a:p>
            <a:pPr>
              <a:lnSpc>
                <a:spcPct val="130000"/>
              </a:lnSpc>
              <a:buFont typeface="Wingdings" charset="2"/>
              <a:buChar char=""/>
            </a:pPr>
            <a:r>
              <a:rPr lang="fr-FR" sz="1200">
                <a:solidFill>
                  <a:srgbClr val="000000"/>
                </a:solidFill>
                <a:latin typeface="Futura Condensed"/>
              </a:rPr>
              <a:t>Repeat!</a:t>
            </a:r>
            <a:endParaRPr/>
          </a:p>
        </p:txBody>
      </p:sp>
      <p:sp>
        <p:nvSpPr>
          <p:cNvPr id="485" name="Line 14"/>
          <p:cNvSpPr/>
          <p:nvPr/>
        </p:nvSpPr>
        <p:spPr>
          <a:xfrm>
            <a:off x="534960" y="4194000"/>
            <a:ext cx="2717640" cy="0"/>
          </a:xfrm>
          <a:prstGeom prst="line">
            <a:avLst/>
          </a:prstGeom>
          <a:ln w="9360">
            <a:solidFill>
              <a:srgbClr val="000000"/>
            </a:solidFill>
            <a:round/>
          </a:ln>
        </p:spPr>
      </p:sp>
      <p:sp>
        <p:nvSpPr>
          <p:cNvPr id="486" name="CustomShape 15"/>
          <p:cNvSpPr/>
          <p:nvPr/>
        </p:nvSpPr>
        <p:spPr>
          <a:xfrm>
            <a:off x="1562040" y="2904120"/>
            <a:ext cx="1724760" cy="360"/>
          </a:xfrm>
          <a:prstGeom prst="straightConnector1">
            <a:avLst/>
          </a:prstGeom>
          <a:noFill/>
          <a:ln cap="rnd" w="12600">
            <a:solidFill>
              <a:srgbClr val="000000"/>
            </a:solidFill>
            <a:custDash>
              <a:ds d="4900000000" sp="3675000000"/>
            </a:custDash>
            <a:round/>
            <a:tailEnd len="med" type="triangle" w="med"/>
          </a:ln>
        </p:spPr>
      </p:sp>
      <p:pic>
        <p:nvPicPr>
          <p:cNvPr id="487" name="Picture 22" descr=""/>
          <p:cNvPicPr/>
          <p:nvPr/>
        </p:nvPicPr>
        <p:blipFill>
          <a:blip r:embed="rId2"/>
          <a:stretch>
            <a:fillRect/>
          </a:stretch>
        </p:blipFill>
        <p:spPr>
          <a:xfrm>
            <a:off x="337320" y="8522280"/>
            <a:ext cx="1496520" cy="1234440"/>
          </a:xfrm>
          <a:prstGeom prst="rect">
            <a:avLst/>
          </a:prstGeom>
          <a:ln>
            <a:noFill/>
          </a:ln>
        </p:spPr>
      </p:pic>
      <p:pic>
        <p:nvPicPr>
          <p:cNvPr id="488" name="Picture 23" descr=""/>
          <p:cNvPicPr/>
          <p:nvPr/>
        </p:nvPicPr>
        <p:blipFill>
          <a:blip r:embed="rId3"/>
          <a:srcRect l="0" t="-1625" r="0" b="38916"/>
          <a:stretch>
            <a:fillRect/>
          </a:stretch>
        </p:blipFill>
        <p:spPr>
          <a:xfrm>
            <a:off x="2029680" y="8460000"/>
            <a:ext cx="1564200" cy="781200"/>
          </a:xfrm>
          <a:prstGeom prst="rect">
            <a:avLst/>
          </a:prstGeom>
          <a:ln>
            <a:noFill/>
          </a:ln>
        </p:spPr>
      </p:pic>
      <p:pic>
        <p:nvPicPr>
          <p:cNvPr id="489" name="Picture 129" descr=""/>
          <p:cNvPicPr/>
          <p:nvPr/>
        </p:nvPicPr>
        <p:blipFill>
          <a:blip r:embed="rId4"/>
          <a:srcRect l="0" t="60722" r="68036" b="19079"/>
          <a:stretch>
            <a:fillRect/>
          </a:stretch>
        </p:blipFill>
        <p:spPr>
          <a:xfrm>
            <a:off x="2037960" y="9250560"/>
            <a:ext cx="499320" cy="250920"/>
          </a:xfrm>
          <a:prstGeom prst="rect">
            <a:avLst/>
          </a:prstGeom>
          <a:ln>
            <a:noFill/>
          </a:ln>
        </p:spPr>
      </p:pic>
      <p:pic>
        <p:nvPicPr>
          <p:cNvPr id="490" name="Picture 135" descr=""/>
          <p:cNvPicPr/>
          <p:nvPr/>
        </p:nvPicPr>
        <p:blipFill>
          <a:blip r:embed="rId5"/>
          <a:srcRect l="0" t="0" r="74862" b="0"/>
          <a:stretch>
            <a:fillRect/>
          </a:stretch>
        </p:blipFill>
        <p:spPr>
          <a:xfrm>
            <a:off x="2050560" y="9503280"/>
            <a:ext cx="373320" cy="265320"/>
          </a:xfrm>
          <a:prstGeom prst="rect">
            <a:avLst/>
          </a:prstGeom>
          <a:ln>
            <a:noFill/>
          </a:ln>
        </p:spPr>
      </p:pic>
      <p:pic>
        <p:nvPicPr>
          <p:cNvPr id="491" name="Picture 136" descr=""/>
          <p:cNvPicPr/>
          <p:nvPr/>
        </p:nvPicPr>
        <p:blipFill>
          <a:blip r:embed="rId6"/>
          <a:srcRect l="54101" t="0" r="0" b="0"/>
          <a:stretch>
            <a:fillRect/>
          </a:stretch>
        </p:blipFill>
        <p:spPr>
          <a:xfrm>
            <a:off x="2559240" y="9235800"/>
            <a:ext cx="682560" cy="265320"/>
          </a:xfrm>
          <a:prstGeom prst="rect">
            <a:avLst/>
          </a:prstGeom>
          <a:ln>
            <a:noFill/>
          </a:ln>
        </p:spPr>
      </p:pic>
      <p:pic>
        <p:nvPicPr>
          <p:cNvPr id="492" name="Picture 137" descr=""/>
          <p:cNvPicPr/>
          <p:nvPr/>
        </p:nvPicPr>
        <p:blipFill>
          <a:blip r:embed="rId7"/>
          <a:srcRect l="28131" t="0" r="46798" b="0"/>
          <a:stretch>
            <a:fillRect/>
          </a:stretch>
        </p:blipFill>
        <p:spPr>
          <a:xfrm>
            <a:off x="2414880" y="9503280"/>
            <a:ext cx="372240" cy="265320"/>
          </a:xfrm>
          <a:prstGeom prst="rect">
            <a:avLst/>
          </a:prstGeom>
          <a:ln>
            <a:noFill/>
          </a:ln>
        </p:spPr>
      </p:pic>
      <p:pic>
        <p:nvPicPr>
          <p:cNvPr id="493" name="Picture 138" descr=""/>
          <p:cNvPicPr/>
          <p:nvPr/>
        </p:nvPicPr>
        <p:blipFill>
          <a:blip r:embed="rId8"/>
          <a:srcRect l="0" t="24078" r="51466" b="49312"/>
          <a:stretch>
            <a:fillRect/>
          </a:stretch>
        </p:blipFill>
        <p:spPr>
          <a:xfrm>
            <a:off x="2792160" y="9501840"/>
            <a:ext cx="717480" cy="281160"/>
          </a:xfrm>
          <a:prstGeom prst="rect">
            <a:avLst/>
          </a:prstGeom>
          <a:ln>
            <a:noFill/>
          </a:ln>
        </p:spPr>
      </p:pic>
      <p:pic>
        <p:nvPicPr>
          <p:cNvPr id="494" name="Picture 125" descr=""/>
          <p:cNvPicPr/>
          <p:nvPr/>
        </p:nvPicPr>
        <p:blipFill>
          <a:blip r:embed="rId9"/>
          <a:srcRect l="0" t="0" r="0" b="75889"/>
          <a:stretch>
            <a:fillRect/>
          </a:stretch>
        </p:blipFill>
        <p:spPr>
          <a:xfrm>
            <a:off x="3708000" y="8692920"/>
            <a:ext cx="1479240" cy="254520"/>
          </a:xfrm>
          <a:prstGeom prst="rect">
            <a:avLst/>
          </a:prstGeom>
          <a:ln>
            <a:noFill/>
          </a:ln>
        </p:spPr>
      </p:pic>
      <p:pic>
        <p:nvPicPr>
          <p:cNvPr id="495" name="Picture 127" descr=""/>
          <p:cNvPicPr/>
          <p:nvPr/>
        </p:nvPicPr>
        <p:blipFill>
          <a:blip r:embed="rId10"/>
          <a:srcRect l="0" t="48409" r="0" b="24908"/>
          <a:stretch>
            <a:fillRect/>
          </a:stretch>
        </p:blipFill>
        <p:spPr>
          <a:xfrm>
            <a:off x="3708000" y="8942760"/>
            <a:ext cx="1479240" cy="281520"/>
          </a:xfrm>
          <a:prstGeom prst="rect">
            <a:avLst/>
          </a:prstGeom>
          <a:ln>
            <a:noFill/>
          </a:ln>
        </p:spPr>
      </p:pic>
      <p:pic>
        <p:nvPicPr>
          <p:cNvPr id="496" name="Picture 139" descr=""/>
          <p:cNvPicPr/>
          <p:nvPr/>
        </p:nvPicPr>
        <p:blipFill>
          <a:blip r:embed="rId11"/>
          <a:srcRect l="0" t="0" r="0" b="49709"/>
          <a:stretch>
            <a:fillRect/>
          </a:stretch>
        </p:blipFill>
        <p:spPr>
          <a:xfrm>
            <a:off x="3709080" y="9250560"/>
            <a:ext cx="1281960" cy="534600"/>
          </a:xfrm>
          <a:prstGeom prst="rect">
            <a:avLst/>
          </a:prstGeom>
          <a:ln>
            <a:noFill/>
          </a:ln>
        </p:spPr>
      </p:pic>
      <p:pic>
        <p:nvPicPr>
          <p:cNvPr id="497" name="Picture 53" descr=""/>
          <p:cNvPicPr/>
          <p:nvPr/>
        </p:nvPicPr>
        <p:blipFill>
          <a:blip r:embed="rId12"/>
          <a:stretch>
            <a:fillRect/>
          </a:stretch>
        </p:blipFill>
        <p:spPr>
          <a:xfrm>
            <a:off x="5116320" y="4466160"/>
            <a:ext cx="2149200" cy="1413000"/>
          </a:xfrm>
          <a:prstGeom prst="rect">
            <a:avLst/>
          </a:prstGeom>
          <a:ln>
            <a:noFill/>
          </a:ln>
        </p:spPr>
      </p:pic>
      <p:pic>
        <p:nvPicPr>
          <p:cNvPr id="498" name="Picture 52" descr=""/>
          <p:cNvPicPr/>
          <p:nvPr/>
        </p:nvPicPr>
        <p:blipFill>
          <a:blip r:embed="rId13"/>
          <a:srcRect l="0" t="2431" r="0" b="50953"/>
          <a:stretch>
            <a:fillRect/>
          </a:stretch>
        </p:blipFill>
        <p:spPr>
          <a:xfrm>
            <a:off x="3579120" y="4638600"/>
            <a:ext cx="1500840" cy="637200"/>
          </a:xfrm>
          <a:prstGeom prst="rect">
            <a:avLst/>
          </a:prstGeom>
          <a:ln>
            <a:noFill/>
          </a:ln>
        </p:spPr>
      </p:pic>
      <p:pic>
        <p:nvPicPr>
          <p:cNvPr id="499" name="Picture 146" descr=""/>
          <p:cNvPicPr/>
          <p:nvPr/>
        </p:nvPicPr>
        <p:blipFill>
          <a:blip r:embed="rId14"/>
          <a:srcRect l="0" t="55483" r="0" b="1402"/>
          <a:stretch>
            <a:fillRect/>
          </a:stretch>
        </p:blipFill>
        <p:spPr>
          <a:xfrm>
            <a:off x="3575520" y="5276520"/>
            <a:ext cx="1500840" cy="589680"/>
          </a:xfrm>
          <a:prstGeom prst="rect">
            <a:avLst/>
          </a:prstGeom>
          <a:ln>
            <a:noFill/>
          </a:ln>
        </p:spPr>
      </p:pic>
      <p:pic>
        <p:nvPicPr>
          <p:cNvPr id="500" name="Picture 148" descr=""/>
          <p:cNvPicPr/>
          <p:nvPr/>
        </p:nvPicPr>
        <p:blipFill>
          <a:blip r:embed="rId15"/>
          <a:stretch>
            <a:fillRect/>
          </a:stretch>
        </p:blipFill>
        <p:spPr>
          <a:xfrm>
            <a:off x="3600000" y="4024440"/>
            <a:ext cx="2346840" cy="613080"/>
          </a:xfrm>
          <a:prstGeom prst="rect">
            <a:avLst/>
          </a:prstGeom>
          <a:ln>
            <a:noFill/>
          </a:ln>
        </p:spPr>
      </p:pic>
      <p:sp>
        <p:nvSpPr>
          <p:cNvPr id="501" name="CustomShape 16"/>
          <p:cNvSpPr/>
          <p:nvPr/>
        </p:nvSpPr>
        <p:spPr>
          <a:xfrm>
            <a:off x="2912760" y="4657680"/>
            <a:ext cx="616320" cy="360"/>
          </a:xfrm>
          <a:prstGeom prst="straightConnector1">
            <a:avLst/>
          </a:prstGeom>
          <a:noFill/>
          <a:ln cap="rnd" w="12600">
            <a:solidFill>
              <a:srgbClr val="000000"/>
            </a:solidFill>
            <a:custDash>
              <a:ds d="4900000000" sp="3675000000"/>
            </a:custDash>
            <a:round/>
            <a:tailEnd len="med" type="triangle" w="med"/>
          </a:ln>
        </p:spPr>
      </p:sp>
      <p:sp>
        <p:nvSpPr>
          <p:cNvPr id="502" name="CustomShape 17"/>
          <p:cNvSpPr/>
          <p:nvPr/>
        </p:nvSpPr>
        <p:spPr>
          <a:xfrm>
            <a:off x="538200" y="6301440"/>
            <a:ext cx="6727320" cy="1367640"/>
          </a:xfrm>
          <a:prstGeom prst="rect">
            <a:avLst/>
          </a:prstGeom>
          <a:noFill/>
          <a:ln cap="rnd" w="6480">
            <a:solidFill>
              <a:srgbClr val="000000"/>
            </a:solidFill>
            <a:custDash>
              <a:ds d="4900000000" sp="3675000000"/>
            </a:custDash>
            <a:round/>
          </a:ln>
        </p:spPr>
        <p:txBody>
          <a:bodyPr lIns="90000" rIns="90000" tIns="45000" bIns="45000"/>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p:txBody>
      </p:sp>
      <p:sp>
        <p:nvSpPr>
          <p:cNvPr id="503" name="CustomShape 18"/>
          <p:cNvSpPr/>
          <p:nvPr/>
        </p:nvSpPr>
        <p:spPr>
          <a:xfrm>
            <a:off x="539280" y="6299640"/>
            <a:ext cx="271296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Brainstorm different possibilities for remixing, extending, or reimagining a story. Do you want to add a new scene to the end? Could you imagine what happens before the story begins? What if a new character was added? How about inserting a plot twist? What else?</a:t>
            </a:r>
            <a:endParaRPr/>
          </a:p>
        </p:txBody>
      </p:sp>
      <p:sp>
        <p:nvSpPr>
          <p:cNvPr id="504" name="CustomShape 19"/>
          <p:cNvSpPr/>
          <p:nvPr/>
        </p:nvSpPr>
        <p:spPr>
          <a:xfrm>
            <a:off x="457200" y="5801760"/>
            <a:ext cx="279504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505" name="Line 20"/>
          <p:cNvSpPr/>
          <p:nvPr/>
        </p:nvSpPr>
        <p:spPr>
          <a:xfrm flipV="1">
            <a:off x="539280" y="6140160"/>
            <a:ext cx="2713320" cy="2880"/>
          </a:xfrm>
          <a:prstGeom prst="line">
            <a:avLst/>
          </a:prstGeom>
          <a:ln w="9360">
            <a:solidFill>
              <a:srgbClr val="000000"/>
            </a:solidFill>
            <a:round/>
          </a:ln>
        </p:spPr>
      </p:sp>
      <p:sp>
        <p:nvSpPr>
          <p:cNvPr id="506" name="CustomShape 21"/>
          <p:cNvSpPr/>
          <p:nvPr/>
        </p:nvSpPr>
        <p:spPr>
          <a:xfrm>
            <a:off x="3452760" y="6299640"/>
            <a:ext cx="3813480" cy="8193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Adding comments in your code can help others understand different parts of your program. To attach a comment to a script, right click on a block and add a description.</a:t>
            </a:r>
            <a:endParaRPr/>
          </a:p>
        </p:txBody>
      </p:sp>
      <p:pic>
        <p:nvPicPr>
          <p:cNvPr id="507" name="Picture 67" descr=""/>
          <p:cNvPicPr/>
          <p:nvPr/>
        </p:nvPicPr>
        <p:blipFill>
          <a:blip r:embed="rId16"/>
          <a:stretch>
            <a:fillRect/>
          </a:stretch>
        </p:blipFill>
        <p:spPr>
          <a:xfrm>
            <a:off x="4242240" y="6972480"/>
            <a:ext cx="2921760" cy="637200"/>
          </a:xfrm>
          <a:prstGeom prst="rect">
            <a:avLst/>
          </a:prstGeom>
          <a:ln>
            <a:noFill/>
          </a:ln>
        </p:spPr>
      </p:pic>
      <p:sp>
        <p:nvSpPr>
          <p:cNvPr id="508" name="CustomShape 22"/>
          <p:cNvSpPr/>
          <p:nvPr/>
        </p:nvSpPr>
        <p:spPr>
          <a:xfrm>
            <a:off x="5141880" y="6794640"/>
            <a:ext cx="601920" cy="360"/>
          </a:xfrm>
          <a:prstGeom prst="straightConnector1">
            <a:avLst/>
          </a:prstGeom>
          <a:noFill/>
          <a:ln cap="rnd" w="12600">
            <a:solidFill>
              <a:srgbClr val="000000"/>
            </a:solidFill>
            <a:custDash>
              <a:ds d="4900000000" sp="3675000000"/>
            </a:custDash>
            <a:round/>
          </a:ln>
        </p:spPr>
      </p:sp>
      <p:sp>
        <p:nvSpPr>
          <p:cNvPr id="509" name="CustomShape 23"/>
          <p:cNvSpPr/>
          <p:nvPr/>
        </p:nvSpPr>
        <p:spPr>
          <a:xfrm flipH="1">
            <a:off x="5716800" y="6793560"/>
            <a:ext cx="360" cy="247680"/>
          </a:xfrm>
          <a:prstGeom prst="straightConnector1">
            <a:avLst/>
          </a:prstGeom>
          <a:noFill/>
          <a:ln cap="rnd" w="12600">
            <a:solidFill>
              <a:srgbClr val="000000"/>
            </a:solidFill>
            <a:custDash>
              <a:ds d="4900000000" sp="3675000000"/>
            </a:custDash>
            <a:round/>
            <a:tailEnd len="med" type="triangle" w="med"/>
          </a:ln>
        </p:spPr>
      </p:sp>
      <p:sp>
        <p:nvSpPr>
          <p:cNvPr id="510" name="CustomShape 24"/>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511" name="CustomShape 2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512" name="CustomShape 26"/>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513" name="CustomShape 2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514" name="CustomShape 28"/>
          <p:cNvSpPr/>
          <p:nvPr/>
        </p:nvSpPr>
        <p:spPr>
          <a:xfrm>
            <a:off x="457200" y="595800"/>
            <a:ext cx="2815200" cy="1673280"/>
          </a:xfrm>
          <a:prstGeom prst="rect">
            <a:avLst/>
          </a:prstGeom>
          <a:noFill/>
          <a:ln>
            <a:noFill/>
          </a:ln>
        </p:spPr>
        <p:txBody>
          <a:bodyPr lIns="90000" rIns="90000" tIns="45000" bIns="45000"/>
          <a:p>
            <a:pPr>
              <a:lnSpc>
                <a:spcPct val="100000"/>
              </a:lnSpc>
            </a:pPr>
            <a:r>
              <a:rPr lang="fr-FR" sz="5200">
                <a:solidFill>
                  <a:srgbClr val="000000"/>
                </a:solidFill>
                <a:latin typeface="Futura Condensed"/>
              </a:rPr>
              <a:t>PASS IT ON</a:t>
            </a:r>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5"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70</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4" name="CustomShape 1"/>
          <p:cNvSpPr/>
          <p:nvPr/>
        </p:nvSpPr>
        <p:spPr>
          <a:xfrm>
            <a:off x="454680" y="755676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05" name="CustomShape 2"/>
          <p:cNvSpPr/>
          <p:nvPr/>
        </p:nvSpPr>
        <p:spPr>
          <a:xfrm>
            <a:off x="454680" y="7856640"/>
            <a:ext cx="3230640" cy="209808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gain familiarity in and build understandings of the benefits of reusing and remixing while designing</a:t>
            </a:r>
            <a:endParaRPr/>
          </a:p>
          <a:p>
            <a:pPr>
              <a:lnSpc>
                <a:spcPct val="100000"/>
              </a:lnSpc>
              <a:buFont typeface="Lucida Grande"/>
              <a:buChar char="+"/>
            </a:pPr>
            <a:r>
              <a:rPr lang="fr-FR" sz="1100">
                <a:solidFill>
                  <a:srgbClr val="000000"/>
                </a:solidFill>
                <a:latin typeface="Futura Condensed"/>
              </a:rPr>
              <a:t>develop greater fluency with computational concepts (events and parallelism) and practices (experimenting and iterating, testing and debugging, reusing and remixing)</a:t>
            </a:r>
            <a:endParaRPr/>
          </a:p>
          <a:p>
            <a:pPr>
              <a:lnSpc>
                <a:spcPct val="100000"/>
              </a:lnSpc>
              <a:buFont typeface="Lucida Grande"/>
              <a:buChar char="+"/>
            </a:pPr>
            <a:r>
              <a:rPr lang="fr-FR" sz="1100">
                <a:solidFill>
                  <a:srgbClr val="000000"/>
                </a:solidFill>
                <a:latin typeface="Futura Condensed"/>
              </a:rPr>
              <a:t>explore computational creation within the genre of stories by designing collaborative narratives</a:t>
            </a:r>
            <a:endParaRPr/>
          </a:p>
        </p:txBody>
      </p:sp>
      <p:sp>
        <p:nvSpPr>
          <p:cNvPr id="106" name="Line 3"/>
          <p:cNvSpPr/>
          <p:nvPr/>
        </p:nvSpPr>
        <p:spPr>
          <a:xfrm>
            <a:off x="553320" y="7858080"/>
            <a:ext cx="3110400" cy="0"/>
          </a:xfrm>
          <a:prstGeom prst="line">
            <a:avLst/>
          </a:prstGeom>
          <a:ln w="9360">
            <a:solidFill>
              <a:srgbClr val="000000"/>
            </a:solidFill>
            <a:round/>
          </a:ln>
        </p:spPr>
      </p:sp>
      <p:sp>
        <p:nvSpPr>
          <p:cNvPr id="107" name="CustomShape 4"/>
          <p:cNvSpPr/>
          <p:nvPr/>
        </p:nvSpPr>
        <p:spPr>
          <a:xfrm>
            <a:off x="4125600" y="8870040"/>
            <a:ext cx="3116520" cy="14284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Reusing and remixing support the development of critical code-reading capacities and provoke important questions about ownership and authorship. Consider different strategies for how you might facilitate, discuss, and assess cooperative and collaborative work.</a:t>
            </a:r>
            <a:endParaRPr/>
          </a:p>
        </p:txBody>
      </p:sp>
      <p:sp>
        <p:nvSpPr>
          <p:cNvPr id="108" name="CustomShape 5"/>
          <p:cNvSpPr/>
          <p:nvPr/>
        </p:nvSpPr>
        <p:spPr>
          <a:xfrm>
            <a:off x="4125600" y="856548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09" name="Line 6"/>
          <p:cNvSpPr/>
          <p:nvPr/>
        </p:nvSpPr>
        <p:spPr>
          <a:xfrm>
            <a:off x="4201560" y="8867880"/>
            <a:ext cx="3110400" cy="0"/>
          </a:xfrm>
          <a:prstGeom prst="line">
            <a:avLst/>
          </a:prstGeom>
          <a:ln w="9360">
            <a:solidFill>
              <a:srgbClr val="000000"/>
            </a:solidFill>
            <a:round/>
          </a:ln>
        </p:spPr>
      </p:sp>
      <p:sp>
        <p:nvSpPr>
          <p:cNvPr id="110" name="CustomShape 7"/>
          <p:cNvSpPr/>
          <p:nvPr/>
        </p:nvSpPr>
        <p:spPr>
          <a:xfrm>
            <a:off x="4125600" y="7861320"/>
            <a:ext cx="3116520" cy="6152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reusing and remixing</a:t>
            </a:r>
            <a:endParaRPr/>
          </a:p>
          <a:p>
            <a:pPr>
              <a:lnSpc>
                <a:spcPct val="100000"/>
              </a:lnSpc>
              <a:buFont typeface="Lucida Grande"/>
              <a:buChar char="+"/>
            </a:pPr>
            <a:r>
              <a:rPr lang="fr-FR" sz="1100">
                <a:solidFill>
                  <a:srgbClr val="000000"/>
                </a:solidFill>
                <a:latin typeface="Futura Condensed"/>
              </a:rPr>
              <a:t>make a block</a:t>
            </a:r>
            <a:endParaRPr/>
          </a:p>
          <a:p>
            <a:pPr>
              <a:lnSpc>
                <a:spcPct val="100000"/>
              </a:lnSpc>
              <a:buFont typeface="Lucida Grande"/>
              <a:buChar char="+"/>
            </a:pPr>
            <a:r>
              <a:rPr lang="fr-FR" sz="1100">
                <a:solidFill>
                  <a:srgbClr val="000000"/>
                </a:solidFill>
                <a:latin typeface="Futura Condensed"/>
              </a:rPr>
              <a:t>backpack</a:t>
            </a:r>
            <a:endParaRPr/>
          </a:p>
          <a:p>
            <a:pPr>
              <a:lnSpc>
                <a:spcPct val="100000"/>
              </a:lnSpc>
              <a:buFont typeface="Lucida Grande"/>
              <a:buChar char="+"/>
            </a:pPr>
            <a:r>
              <a:rPr lang="fr-FR" sz="1100">
                <a:solidFill>
                  <a:srgbClr val="000000"/>
                </a:solidFill>
                <a:latin typeface="Futura Condensed"/>
              </a:rPr>
              <a:t>stage</a:t>
            </a:r>
            <a:endParaRPr/>
          </a:p>
          <a:p>
            <a:pPr>
              <a:lnSpc>
                <a:spcPct val="100000"/>
              </a:lnSpc>
              <a:buFont typeface="Lucida Grande"/>
              <a:buChar char="+"/>
            </a:pPr>
            <a:r>
              <a:rPr lang="fr-FR" sz="1100">
                <a:solidFill>
                  <a:srgbClr val="000000"/>
                </a:solidFill>
                <a:latin typeface="Futura Condensed"/>
              </a:rPr>
              <a:t>pass-it-on story</a:t>
            </a:r>
            <a:endParaRPr/>
          </a:p>
          <a:p>
            <a:pPr>
              <a:lnSpc>
                <a:spcPct val="100000"/>
              </a:lnSpc>
              <a:buFont typeface="Lucida Grande"/>
              <a:buChar char="+"/>
            </a:pPr>
            <a:r>
              <a:rPr lang="fr-FR" sz="1100">
                <a:solidFill>
                  <a:srgbClr val="000000"/>
                </a:solidFill>
                <a:latin typeface="Futura Condensed"/>
              </a:rPr>
              <a:t>pair programming</a:t>
            </a:r>
            <a:endParaRPr/>
          </a:p>
          <a:p>
            <a:pPr>
              <a:lnSpc>
                <a:spcPct val="100000"/>
              </a:lnSpc>
              <a:buFont typeface="Lucida Grande"/>
              <a:buChar char="+"/>
            </a:pPr>
            <a:r>
              <a:rPr lang="fr-FR" sz="1100">
                <a:solidFill>
                  <a:srgbClr val="000000"/>
                </a:solidFill>
                <a:latin typeface="Futura Condensed"/>
              </a:rPr>
              <a:t>scratch screening</a:t>
            </a:r>
            <a:endParaRPr/>
          </a:p>
          <a:p>
            <a:pPr>
              <a:lnSpc>
                <a:spcPct val="100000"/>
              </a:lnSpc>
              <a:buFont typeface="Lucida Grande"/>
              <a:buChar char="+"/>
            </a:pPr>
            <a:r>
              <a:rPr lang="fr-FR" sz="1100">
                <a:solidFill>
                  <a:srgbClr val="000000"/>
                </a:solidFill>
                <a:latin typeface="Futura Condensed"/>
              </a:rPr>
              <a:t>design demo</a:t>
            </a:r>
            <a:endParaRPr/>
          </a:p>
        </p:txBody>
      </p:sp>
      <p:sp>
        <p:nvSpPr>
          <p:cNvPr id="111" name="CustomShape 8"/>
          <p:cNvSpPr/>
          <p:nvPr/>
        </p:nvSpPr>
        <p:spPr>
          <a:xfrm>
            <a:off x="4125600" y="755676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2" name="Line 9"/>
          <p:cNvSpPr/>
          <p:nvPr/>
        </p:nvSpPr>
        <p:spPr>
          <a:xfrm>
            <a:off x="4201560" y="7858080"/>
            <a:ext cx="3108600" cy="0"/>
          </a:xfrm>
          <a:prstGeom prst="line">
            <a:avLst/>
          </a:prstGeom>
          <a:ln w="9360">
            <a:solidFill>
              <a:srgbClr val="000000"/>
            </a:solidFill>
            <a:round/>
          </a:ln>
        </p:spPr>
      </p:sp>
      <p:sp>
        <p:nvSpPr>
          <p:cNvPr id="113" name="CustomShape 10"/>
          <p:cNvSpPr/>
          <p:nvPr/>
        </p:nvSpPr>
        <p:spPr>
          <a:xfrm>
            <a:off x="474120" y="2145240"/>
            <a:ext cx="28735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14" name="CustomShape 11"/>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3</a:t>
            </a:r>
            <a:endParaRPr/>
          </a:p>
          <a:p>
            <a:pPr>
              <a:lnSpc>
                <a:spcPct val="100000"/>
              </a:lnSpc>
            </a:pPr>
            <a:r>
              <a:rPr lang="fr-FR" sz="5300">
                <a:solidFill>
                  <a:srgbClr val="000000"/>
                </a:solidFill>
                <a:latin typeface="Futura Condensed"/>
              </a:rPr>
              <a:t>OVERVIEW</a:t>
            </a:r>
            <a:endParaRPr/>
          </a:p>
        </p:txBody>
      </p:sp>
      <p:sp>
        <p:nvSpPr>
          <p:cNvPr id="115" name="CustomShape 12"/>
          <p:cNvSpPr/>
          <p:nvPr/>
        </p:nvSpPr>
        <p:spPr>
          <a:xfrm>
            <a:off x="476640" y="2884320"/>
            <a:ext cx="3129480" cy="6425280"/>
          </a:xfrm>
          <a:prstGeom prst="rect">
            <a:avLst/>
          </a:prstGeom>
          <a:noFill/>
          <a:ln w="6480">
            <a:noFill/>
          </a:ln>
        </p:spPr>
        <p:txBody>
          <a:bodyPr lIns="90000" rIns="90000" tIns="45000" bIns="45000"/>
          <a:p>
            <a:pPr algn="just">
              <a:lnSpc>
                <a:spcPct val="100000"/>
              </a:lnSpc>
            </a:pPr>
            <a:r>
              <a:rPr lang="fr-FR" sz="1300">
                <a:solidFill>
                  <a:srgbClr val="000000"/>
                </a:solidFill>
                <a:latin typeface="Futura Condensed"/>
              </a:rPr>
              <a:t>In the introduction to his doctoral dissertation exploring remix culture, Andres Monroy-Hernandez (the lead designer of the initial version of the Scratch online community) included three quotes:</a:t>
            </a:r>
            <a:endParaRPr/>
          </a:p>
          <a:p>
            <a:pPr algn="just">
              <a:lnSpc>
                <a:spcPct val="100000"/>
              </a:lnSpc>
            </a:pPr>
            <a:endParaRPr/>
          </a:p>
          <a:p>
            <a:pPr algn="just">
              <a:lnSpc>
                <a:spcPct val="100000"/>
              </a:lnSpc>
            </a:pPr>
            <a:r>
              <a:rPr lang="fr-FR" sz="1300">
                <a:solidFill>
                  <a:srgbClr val="000000"/>
                </a:solidFill>
                <a:latin typeface="Futura Condensed"/>
              </a:rPr>
              <a:t>Building on other people’s work has been a longstanding practice in programming, and has only been amplified by network technologies that provide access to a wide range of other people’s work. An important goal of creative computing is to support connections between learners through reusing and remixing. The Scratch authoring environment and online community can support young designers in this key computational practice by helping them find ideas and code to build upon, enabling them to create more complex projects than they could have created on their own. </a:t>
            </a:r>
            <a:endParaRPr/>
          </a:p>
          <a:p>
            <a:pPr algn="just">
              <a:lnSpc>
                <a:spcPct val="100000"/>
              </a:lnSpc>
            </a:pPr>
            <a:endParaRPr/>
          </a:p>
          <a:p>
            <a:pPr algn="just">
              <a:lnSpc>
                <a:spcPct val="100000"/>
              </a:lnSpc>
            </a:pPr>
            <a:r>
              <a:rPr lang="fr-FR" sz="1300">
                <a:solidFill>
                  <a:srgbClr val="000000"/>
                </a:solidFill>
                <a:latin typeface="Futura Condensed"/>
              </a:rPr>
              <a:t>The activities in this unit offer initial ideas and strategies for cultivating a culture that supports reusing and remixing. How can you further support sharing and connecting?</a:t>
            </a:r>
            <a:endParaRPr/>
          </a:p>
        </p:txBody>
      </p:sp>
      <p:sp>
        <p:nvSpPr>
          <p:cNvPr id="116" name="CustomShape 13"/>
          <p:cNvSpPr/>
          <p:nvPr/>
        </p:nvSpPr>
        <p:spPr>
          <a:xfrm flipH="1">
            <a:off x="175680" y="2283120"/>
            <a:ext cx="7595280" cy="478800"/>
          </a:xfrm>
          <a:prstGeom prst="rect">
            <a:avLst/>
          </a:prstGeom>
          <a:solidFill>
            <a:srgbClr val="aa28ba"/>
          </a:solidFill>
          <a:ln w="9360">
            <a:noFill/>
          </a:ln>
        </p:spPr>
      </p:sp>
      <p:sp>
        <p:nvSpPr>
          <p:cNvPr id="117" name="CustomShape 14"/>
          <p:cNvSpPr/>
          <p:nvPr/>
        </p:nvSpPr>
        <p:spPr>
          <a:xfrm flipH="1">
            <a:off x="451440" y="210276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8" name="CustomShape 15"/>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56</a:t>
            </a:r>
            <a:endParaRPr/>
          </a:p>
        </p:txBody>
      </p:sp>
      <p:sp>
        <p:nvSpPr>
          <p:cNvPr id="119" name="CustomShape 16"/>
          <p:cNvSpPr/>
          <p:nvPr/>
        </p:nvSpPr>
        <p:spPr>
          <a:xfrm rot="631200">
            <a:off x="4298400" y="2871000"/>
            <a:ext cx="2614320" cy="2519280"/>
          </a:xfrm>
          <a:prstGeom prst="wedgeEllipseCallout">
            <a:avLst>
              <a:gd name="adj1" fmla="val -49672"/>
              <a:gd name="adj2" fmla="val 33350"/>
            </a:avLst>
          </a:prstGeom>
          <a:solidFill>
            <a:srgbClr val="ffffff"/>
          </a:solidFill>
          <a:ln cap="rnd" w="9360">
            <a:solidFill>
              <a:srgbClr val="aa28ba"/>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We are like dwarfs standing upon the shoulders of giants, and so able to see more and see farther than the ancients.</a:t>
            </a:r>
            <a:endParaRPr/>
          </a:p>
          <a:p>
            <a:pPr algn="r">
              <a:lnSpc>
                <a:spcPct val="100000"/>
              </a:lnSpc>
            </a:pPr>
            <a:r>
              <a:rPr lang="fr-FR" sz="1200">
                <a:solidFill>
                  <a:srgbClr val="000000"/>
                </a:solidFill>
                <a:latin typeface="Futura Condensed"/>
              </a:rPr>
              <a:t> – </a:t>
            </a:r>
            <a:r>
              <a:rPr lang="fr-FR" sz="1200">
                <a:solidFill>
                  <a:srgbClr val="000000"/>
                </a:solidFill>
                <a:latin typeface="Futura Condensed"/>
              </a:rPr>
              <a:t>Bernard of Chartres, circa 1130</a:t>
            </a:r>
            <a:endParaRPr/>
          </a:p>
        </p:txBody>
      </p:sp>
      <p:sp>
        <p:nvSpPr>
          <p:cNvPr id="120" name="CustomShape 17"/>
          <p:cNvSpPr/>
          <p:nvPr/>
        </p:nvSpPr>
        <p:spPr>
          <a:xfrm rot="631200">
            <a:off x="3891240" y="5636880"/>
            <a:ext cx="1871640" cy="1803600"/>
          </a:xfrm>
          <a:prstGeom prst="wedgeEllipseCallout">
            <a:avLst>
              <a:gd name="adj1" fmla="val -64441"/>
              <a:gd name="adj2" fmla="val -8406"/>
            </a:avLst>
          </a:prstGeom>
          <a:solidFill>
            <a:srgbClr val="ffffff"/>
          </a:solidFill>
          <a:ln cap="rnd" w="9360">
            <a:solidFill>
              <a:srgbClr val="aa28ba"/>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A dwarf on a giant’s shoulders sees farther of the two.</a:t>
            </a:r>
            <a:endParaRPr/>
          </a:p>
          <a:p>
            <a:pPr algn="r">
              <a:lnSpc>
                <a:spcPct val="100000"/>
              </a:lnSpc>
            </a:pPr>
            <a:r>
              <a:rPr lang="fr-FR" sz="1200">
                <a:solidFill>
                  <a:srgbClr val="000000"/>
                </a:solidFill>
                <a:latin typeface="Futura Condensed"/>
              </a:rPr>
              <a:t>– </a:t>
            </a:r>
            <a:r>
              <a:rPr lang="fr-FR" sz="1200">
                <a:solidFill>
                  <a:srgbClr val="000000"/>
                </a:solidFill>
                <a:latin typeface="Futura Condensed"/>
              </a:rPr>
              <a:t>George Herbert, 1651</a:t>
            </a:r>
            <a:endParaRPr/>
          </a:p>
        </p:txBody>
      </p:sp>
      <p:sp>
        <p:nvSpPr>
          <p:cNvPr id="121" name="CustomShape 18"/>
          <p:cNvSpPr/>
          <p:nvPr/>
        </p:nvSpPr>
        <p:spPr>
          <a:xfrm rot="631200">
            <a:off x="5314680" y="4804200"/>
            <a:ext cx="2019600" cy="1946160"/>
          </a:xfrm>
          <a:prstGeom prst="wedgeEllipseCallout">
            <a:avLst>
              <a:gd name="adj1" fmla="val -63525"/>
              <a:gd name="adj2" fmla="val -2668"/>
            </a:avLst>
          </a:prstGeom>
          <a:solidFill>
            <a:srgbClr val="ffffff"/>
          </a:solidFill>
          <a:ln cap="rnd" w="9360">
            <a:solidFill>
              <a:srgbClr val="aa28ba"/>
            </a:solidFill>
            <a:custDash>
              <a:ds d="4900000000" sp="3675000000"/>
            </a:custDash>
            <a:round/>
          </a:ln>
        </p:spPr>
        <p:txBody>
          <a:bodyPr lIns="90000" rIns="90000" tIns="45000" bIns="45000" anchor="ctr"/>
          <a:p>
            <a:pPr algn="just">
              <a:lnSpc>
                <a:spcPct val="100000"/>
              </a:lnSpc>
            </a:pPr>
            <a:r>
              <a:rPr lang="fr-FR" sz="1200">
                <a:solidFill>
                  <a:srgbClr val="000000"/>
                </a:solidFill>
                <a:latin typeface="Futura Condensed"/>
              </a:rPr>
              <a:t>If I have seen further it is by standing on the shoulders of giants.</a:t>
            </a:r>
            <a:endParaRPr/>
          </a:p>
          <a:p>
            <a:pPr algn="r">
              <a:lnSpc>
                <a:spcPct val="100000"/>
              </a:lnSpc>
            </a:pPr>
            <a:r>
              <a:rPr lang="fr-FR" sz="1200">
                <a:solidFill>
                  <a:srgbClr val="000000"/>
                </a:solidFill>
                <a:latin typeface="Futura Condensed"/>
              </a:rPr>
              <a:t> – </a:t>
            </a:r>
            <a:r>
              <a:rPr lang="fr-FR" sz="1200">
                <a:solidFill>
                  <a:srgbClr val="000000"/>
                </a:solidFill>
                <a:latin typeface="Futura Condensed"/>
              </a:rPr>
              <a:t>Isaac Newton, 1676</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2" name="CustomShape 1"/>
          <p:cNvSpPr/>
          <p:nvPr/>
        </p:nvSpPr>
        <p:spPr>
          <a:xfrm>
            <a:off x="4060800" y="1621800"/>
            <a:ext cx="3273120" cy="373968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This unit focuses on helping students develop their storytelling and remixing abilities through a variety of hands-on and off-computer design activities, providing opportunities for students to work collaboratively and build on the creative work of others. Building on initial experiences from Unit 2, the activities in this unit are designed to help students develop deeper fluency in the computational concepts of events and parallelism and the computational practices of experimenting and iterating and reusing and remixing. Each capacity-building activity is designed to help students build up storytelling projects by discovering new blocks and methods for programming interactions between sprites and backdrops, culminating in a Pass It On project.</a:t>
            </a:r>
            <a:endParaRPr/>
          </a:p>
        </p:txBody>
      </p:sp>
      <p:sp>
        <p:nvSpPr>
          <p:cNvPr id="123" name="CustomShape 2"/>
          <p:cNvSpPr/>
          <p:nvPr/>
        </p:nvSpPr>
        <p:spPr>
          <a:xfrm>
            <a:off x="53532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Scratch blocks using Make a Block.</a:t>
            </a:r>
            <a:endParaRPr/>
          </a:p>
        </p:txBody>
      </p:sp>
      <p:sp>
        <p:nvSpPr>
          <p:cNvPr id="124" name="CustomShape 3"/>
          <p:cNvSpPr/>
          <p:nvPr/>
        </p:nvSpPr>
        <p:spPr>
          <a:xfrm rot="8076000">
            <a:off x="560880" y="6774120"/>
            <a:ext cx="876960" cy="876960"/>
          </a:xfrm>
          <a:prstGeom prst="teardrop">
            <a:avLst>
              <a:gd name="adj" fmla="val 100000"/>
            </a:avLst>
          </a:prstGeom>
          <a:solidFill>
            <a:srgbClr val="aa28ba"/>
          </a:solidFill>
          <a:ln w="9360">
            <a:noFill/>
          </a:ln>
        </p:spPr>
      </p:sp>
      <p:sp>
        <p:nvSpPr>
          <p:cNvPr id="125" name="CustomShape 4"/>
          <p:cNvSpPr/>
          <p:nvPr/>
        </p:nvSpPr>
        <p:spPr>
          <a:xfrm>
            <a:off x="535320" y="706932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CHARACTERS</a:t>
            </a:r>
            <a:endParaRPr/>
          </a:p>
        </p:txBody>
      </p:sp>
      <p:sp>
        <p:nvSpPr>
          <p:cNvPr id="126" name="CustomShape 5"/>
          <p:cNvSpPr/>
          <p:nvPr/>
        </p:nvSpPr>
        <p:spPr>
          <a:xfrm>
            <a:off x="1712160" y="7905600"/>
            <a:ext cx="927000" cy="145980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do you coordinate interactions between sprites using timing and broadcasting?</a:t>
            </a:r>
            <a:endParaRPr/>
          </a:p>
        </p:txBody>
      </p:sp>
      <p:sp>
        <p:nvSpPr>
          <p:cNvPr id="127" name="CustomShape 6"/>
          <p:cNvSpPr/>
          <p:nvPr/>
        </p:nvSpPr>
        <p:spPr>
          <a:xfrm rot="8076000">
            <a:off x="1737720" y="6774120"/>
            <a:ext cx="876960" cy="876960"/>
          </a:xfrm>
          <a:prstGeom prst="teardrop">
            <a:avLst>
              <a:gd name="adj" fmla="val 100000"/>
            </a:avLst>
          </a:prstGeom>
          <a:solidFill>
            <a:srgbClr val="aa28ba"/>
          </a:solidFill>
          <a:ln w="9360">
            <a:noFill/>
          </a:ln>
        </p:spPr>
      </p:sp>
      <p:sp>
        <p:nvSpPr>
          <p:cNvPr id="128" name="CustomShape 7"/>
          <p:cNvSpPr/>
          <p:nvPr/>
        </p:nvSpPr>
        <p:spPr>
          <a:xfrm>
            <a:off x="1712160" y="7068960"/>
            <a:ext cx="927000" cy="42408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CONVERSATIONS</a:t>
            </a:r>
            <a:endParaRPr/>
          </a:p>
        </p:txBody>
      </p:sp>
      <p:sp>
        <p:nvSpPr>
          <p:cNvPr id="129" name="CustomShape 8"/>
          <p:cNvSpPr/>
          <p:nvPr/>
        </p:nvSpPr>
        <p:spPr>
          <a:xfrm>
            <a:off x="288504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What's the difference between the Stage and sprites?</a:t>
            </a:r>
            <a:endParaRPr/>
          </a:p>
        </p:txBody>
      </p:sp>
      <p:sp>
        <p:nvSpPr>
          <p:cNvPr id="130" name="CustomShape 9"/>
          <p:cNvSpPr/>
          <p:nvPr/>
        </p:nvSpPr>
        <p:spPr>
          <a:xfrm rot="8076000">
            <a:off x="2910600" y="6774120"/>
            <a:ext cx="876960" cy="876960"/>
          </a:xfrm>
          <a:prstGeom prst="teardrop">
            <a:avLst>
              <a:gd name="adj" fmla="val 100000"/>
            </a:avLst>
          </a:prstGeom>
          <a:solidFill>
            <a:srgbClr val="aa28ba"/>
          </a:solidFill>
          <a:ln w="9360">
            <a:noFill/>
          </a:ln>
        </p:spPr>
      </p:sp>
      <p:sp>
        <p:nvSpPr>
          <p:cNvPr id="131" name="CustomShape 10"/>
          <p:cNvSpPr/>
          <p:nvPr/>
        </p:nvSpPr>
        <p:spPr>
          <a:xfrm>
            <a:off x="2885040" y="7068960"/>
            <a:ext cx="927000" cy="2725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SCENES</a:t>
            </a:r>
            <a:endParaRPr/>
          </a:p>
        </p:txBody>
      </p:sp>
      <p:sp>
        <p:nvSpPr>
          <p:cNvPr id="132" name="CustomShape 11"/>
          <p:cNvSpPr/>
          <p:nvPr/>
        </p:nvSpPr>
        <p:spPr>
          <a:xfrm>
            <a:off x="5236200" y="7905600"/>
            <a:ext cx="927000" cy="8506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can we create by building on others’ work?</a:t>
            </a:r>
            <a:endParaRPr/>
          </a:p>
        </p:txBody>
      </p:sp>
      <p:sp>
        <p:nvSpPr>
          <p:cNvPr id="133" name="CustomShape 12"/>
          <p:cNvSpPr/>
          <p:nvPr/>
        </p:nvSpPr>
        <p:spPr>
          <a:xfrm rot="8076000">
            <a:off x="5262120" y="6774120"/>
            <a:ext cx="876960" cy="876960"/>
          </a:xfrm>
          <a:prstGeom prst="teardrop">
            <a:avLst>
              <a:gd name="adj" fmla="val 100000"/>
            </a:avLst>
          </a:prstGeom>
          <a:solidFill>
            <a:srgbClr val="aa28ba"/>
          </a:solidFill>
          <a:ln w="9360">
            <a:noFill/>
          </a:ln>
        </p:spPr>
      </p:sp>
      <p:sp>
        <p:nvSpPr>
          <p:cNvPr id="134" name="CustomShape 13"/>
          <p:cNvSpPr/>
          <p:nvPr/>
        </p:nvSpPr>
        <p:spPr>
          <a:xfrm>
            <a:off x="5236200" y="7012440"/>
            <a:ext cx="927000" cy="81936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CREATURE CONSTRUCTION</a:t>
            </a:r>
            <a:endParaRPr/>
          </a:p>
        </p:txBody>
      </p:sp>
      <p:sp>
        <p:nvSpPr>
          <p:cNvPr id="135" name="CustomShape 14"/>
          <p:cNvSpPr/>
          <p:nvPr/>
        </p:nvSpPr>
        <p:spPr>
          <a:xfrm rot="8076000">
            <a:off x="4086360" y="6774120"/>
            <a:ext cx="876960" cy="876960"/>
          </a:xfrm>
          <a:prstGeom prst="teardrop">
            <a:avLst>
              <a:gd name="adj" fmla="val 100000"/>
            </a:avLst>
          </a:prstGeom>
          <a:solidFill>
            <a:srgbClr val="aa28ba"/>
          </a:solidFill>
          <a:ln w="9360">
            <a:noFill/>
          </a:ln>
        </p:spPr>
      </p:sp>
      <p:sp>
        <p:nvSpPr>
          <p:cNvPr id="136" name="CustomShape 15"/>
          <p:cNvSpPr/>
          <p:nvPr/>
        </p:nvSpPr>
        <p:spPr>
          <a:xfrm>
            <a:off x="406080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37" name="CustomShape 16"/>
          <p:cNvSpPr/>
          <p:nvPr/>
        </p:nvSpPr>
        <p:spPr>
          <a:xfrm>
            <a:off x="406080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Help!</a:t>
            </a:r>
            <a:endParaRPr/>
          </a:p>
          <a:p>
            <a:pPr algn="ctr">
              <a:lnSpc>
                <a:spcPct val="100000"/>
              </a:lnSpc>
            </a:pPr>
            <a:r>
              <a:rPr lang="fr-FR" sz="1000">
                <a:solidFill>
                  <a:srgbClr val="000000"/>
                </a:solidFill>
                <a:latin typeface="Futura Condensed"/>
              </a:rPr>
              <a:t>Can you debug these five Scratch programs?</a:t>
            </a:r>
            <a:endParaRPr/>
          </a:p>
        </p:txBody>
      </p:sp>
      <p:sp>
        <p:nvSpPr>
          <p:cNvPr id="138" name="CustomShape 17"/>
          <p:cNvSpPr/>
          <p:nvPr/>
        </p:nvSpPr>
        <p:spPr>
          <a:xfrm>
            <a:off x="6413760" y="7902720"/>
            <a:ext cx="927000" cy="8506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can we create by building on others’ work?</a:t>
            </a:r>
            <a:endParaRPr/>
          </a:p>
        </p:txBody>
      </p:sp>
      <p:sp>
        <p:nvSpPr>
          <p:cNvPr id="139" name="CustomShape 18"/>
          <p:cNvSpPr/>
          <p:nvPr/>
        </p:nvSpPr>
        <p:spPr>
          <a:xfrm rot="8076000">
            <a:off x="6439680" y="6771240"/>
            <a:ext cx="876960" cy="876960"/>
          </a:xfrm>
          <a:prstGeom prst="teardrop">
            <a:avLst>
              <a:gd name="adj" fmla="val 100000"/>
            </a:avLst>
          </a:prstGeom>
          <a:solidFill>
            <a:srgbClr val="aa28ba"/>
          </a:solidFill>
          <a:ln w="9360">
            <a:noFill/>
          </a:ln>
        </p:spPr>
      </p:sp>
      <p:sp>
        <p:nvSpPr>
          <p:cNvPr id="140" name="CustomShape 19"/>
          <p:cNvSpPr/>
          <p:nvPr/>
        </p:nvSpPr>
        <p:spPr>
          <a:xfrm>
            <a:off x="6413760" y="706608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PASS IT ON</a:t>
            </a:r>
            <a:endParaRPr/>
          </a:p>
        </p:txBody>
      </p:sp>
      <p:sp>
        <p:nvSpPr>
          <p:cNvPr id="141" name="Line 20"/>
          <p:cNvSpPr/>
          <p:nvPr/>
        </p:nvSpPr>
        <p:spPr>
          <a:xfrm flipH="1" flipV="1">
            <a:off x="2175840" y="6529320"/>
            <a:ext cx="3600" cy="181800"/>
          </a:xfrm>
          <a:prstGeom prst="line">
            <a:avLst/>
          </a:prstGeom>
          <a:ln w="12600">
            <a:solidFill>
              <a:srgbClr val="000000"/>
            </a:solidFill>
            <a:round/>
            <a:headEnd len="med" type="triangle" w="med"/>
          </a:ln>
        </p:spPr>
      </p:sp>
      <p:sp>
        <p:nvSpPr>
          <p:cNvPr id="142" name="CustomShape 21"/>
          <p:cNvSpPr/>
          <p:nvPr/>
        </p:nvSpPr>
        <p:spPr>
          <a:xfrm>
            <a:off x="173772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3" name="Line 22"/>
          <p:cNvSpPr/>
          <p:nvPr/>
        </p:nvSpPr>
        <p:spPr>
          <a:xfrm flipH="1" flipV="1">
            <a:off x="3351960" y="6534720"/>
            <a:ext cx="3960" cy="181440"/>
          </a:xfrm>
          <a:prstGeom prst="line">
            <a:avLst/>
          </a:prstGeom>
          <a:ln w="12600">
            <a:solidFill>
              <a:srgbClr val="000000"/>
            </a:solidFill>
            <a:round/>
            <a:headEnd len="med" type="triangle" w="med"/>
          </a:ln>
        </p:spPr>
      </p:sp>
      <p:sp>
        <p:nvSpPr>
          <p:cNvPr id="144" name="CustomShape 23"/>
          <p:cNvSpPr/>
          <p:nvPr/>
        </p:nvSpPr>
        <p:spPr>
          <a:xfrm>
            <a:off x="291420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45" name="Line 24"/>
          <p:cNvSpPr/>
          <p:nvPr/>
        </p:nvSpPr>
        <p:spPr>
          <a:xfrm flipH="1" flipV="1">
            <a:off x="4530600" y="6534720"/>
            <a:ext cx="3960" cy="181440"/>
          </a:xfrm>
          <a:prstGeom prst="line">
            <a:avLst/>
          </a:prstGeom>
          <a:ln w="12600">
            <a:solidFill>
              <a:srgbClr val="000000"/>
            </a:solidFill>
            <a:round/>
            <a:headEnd len="med" type="triangle" w="med"/>
          </a:ln>
        </p:spPr>
      </p:sp>
      <p:sp>
        <p:nvSpPr>
          <p:cNvPr id="146" name="CustomShape 25"/>
          <p:cNvSpPr/>
          <p:nvPr/>
        </p:nvSpPr>
        <p:spPr>
          <a:xfrm>
            <a:off x="409248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47" name="Line 26"/>
          <p:cNvSpPr/>
          <p:nvPr/>
        </p:nvSpPr>
        <p:spPr>
          <a:xfrm flipH="1" flipV="1">
            <a:off x="991800" y="6536520"/>
            <a:ext cx="3960" cy="181800"/>
          </a:xfrm>
          <a:prstGeom prst="line">
            <a:avLst/>
          </a:prstGeom>
          <a:ln w="12600">
            <a:solidFill>
              <a:srgbClr val="000000"/>
            </a:solidFill>
            <a:round/>
            <a:headEnd len="med" type="triangle" w="med"/>
          </a:ln>
        </p:spPr>
      </p:sp>
      <p:sp>
        <p:nvSpPr>
          <p:cNvPr id="148" name="CustomShape 27"/>
          <p:cNvSpPr/>
          <p:nvPr/>
        </p:nvSpPr>
        <p:spPr>
          <a:xfrm>
            <a:off x="554040" y="631116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49" name="Line 28"/>
          <p:cNvSpPr/>
          <p:nvPr/>
        </p:nvSpPr>
        <p:spPr>
          <a:xfrm flipH="1" flipV="1">
            <a:off x="5700600" y="6433560"/>
            <a:ext cx="3960" cy="281160"/>
          </a:xfrm>
          <a:prstGeom prst="line">
            <a:avLst/>
          </a:prstGeom>
          <a:ln w="12600">
            <a:solidFill>
              <a:srgbClr val="000000"/>
            </a:solidFill>
            <a:round/>
            <a:headEnd len="med" type="triangle" w="med"/>
          </a:ln>
        </p:spPr>
      </p:sp>
      <p:sp>
        <p:nvSpPr>
          <p:cNvPr id="150" name="Line 29"/>
          <p:cNvSpPr/>
          <p:nvPr/>
        </p:nvSpPr>
        <p:spPr>
          <a:xfrm flipH="1" flipV="1">
            <a:off x="6883200" y="6433560"/>
            <a:ext cx="3960" cy="281160"/>
          </a:xfrm>
          <a:prstGeom prst="line">
            <a:avLst/>
          </a:prstGeom>
          <a:ln w="12600">
            <a:solidFill>
              <a:srgbClr val="000000"/>
            </a:solidFill>
            <a:round/>
            <a:headEnd len="med" type="triangle" w="med"/>
          </a:ln>
        </p:spPr>
      </p:sp>
      <p:sp>
        <p:nvSpPr>
          <p:cNvPr id="151" name="Line 30"/>
          <p:cNvSpPr/>
          <p:nvPr/>
        </p:nvSpPr>
        <p:spPr>
          <a:xfrm>
            <a:off x="5700600" y="6441120"/>
            <a:ext cx="1186560" cy="0"/>
          </a:xfrm>
          <a:prstGeom prst="line">
            <a:avLst/>
          </a:prstGeom>
          <a:ln w="12600">
            <a:solidFill>
              <a:srgbClr val="000000"/>
            </a:solidFill>
            <a:round/>
          </a:ln>
        </p:spPr>
      </p:sp>
      <p:sp>
        <p:nvSpPr>
          <p:cNvPr id="152" name="CustomShape 31"/>
          <p:cNvSpPr/>
          <p:nvPr/>
        </p:nvSpPr>
        <p:spPr>
          <a:xfrm>
            <a:off x="5856120" y="6311160"/>
            <a:ext cx="883440" cy="24984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pic>
        <p:nvPicPr>
          <p:cNvPr id="153" name="Picture 63" descr=""/>
          <p:cNvPicPr/>
          <p:nvPr/>
        </p:nvPicPr>
        <p:blipFill>
          <a:blip r:embed="rId1"/>
          <a:srcRect l="183010" t="2474289" r="-719523" b="-2366264"/>
          <a:stretch>
            <a:fillRect/>
          </a:stretch>
        </p:blipFill>
        <p:spPr>
          <a:xfrm>
            <a:off x="467280" y="1704600"/>
            <a:ext cx="3338280" cy="2488320"/>
          </a:xfrm>
          <a:prstGeom prst="rect">
            <a:avLst/>
          </a:prstGeom>
          <a:ln>
            <a:noFill/>
          </a:ln>
        </p:spPr>
      </p:pic>
      <p:sp>
        <p:nvSpPr>
          <p:cNvPr id="154" name="CustomShape 32"/>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57</a:t>
            </a:r>
            <a:endParaRPr/>
          </a:p>
        </p:txBody>
      </p:sp>
      <p:sp>
        <p:nvSpPr>
          <p:cNvPr id="155" name="CustomShape 33"/>
          <p:cNvSpPr/>
          <p:nvPr/>
        </p:nvSpPr>
        <p:spPr>
          <a:xfrm>
            <a:off x="0" y="655920"/>
            <a:ext cx="7581600" cy="478800"/>
          </a:xfrm>
          <a:prstGeom prst="rect">
            <a:avLst/>
          </a:prstGeom>
          <a:solidFill>
            <a:srgbClr val="aa28ba"/>
          </a:solidFill>
          <a:ln w="9360">
            <a:noFill/>
          </a:ln>
        </p:spPr>
      </p:sp>
      <p:sp>
        <p:nvSpPr>
          <p:cNvPr id="156" name="CustomShape 34"/>
          <p:cNvSpPr/>
          <p:nvPr/>
        </p:nvSpPr>
        <p:spPr>
          <a:xfrm>
            <a:off x="3870000" y="476280"/>
            <a:ext cx="346356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57" name="CustomShape 35"/>
          <p:cNvSpPr/>
          <p:nvPr/>
        </p:nvSpPr>
        <p:spPr>
          <a:xfrm>
            <a:off x="0" y="5264280"/>
            <a:ext cx="7581600" cy="478800"/>
          </a:xfrm>
          <a:prstGeom prst="rect">
            <a:avLst/>
          </a:prstGeom>
          <a:solidFill>
            <a:srgbClr val="aa28ba"/>
          </a:solidFill>
          <a:ln w="9360">
            <a:noFill/>
          </a:ln>
        </p:spPr>
      </p:sp>
      <p:sp>
        <p:nvSpPr>
          <p:cNvPr id="158" name="CustomShape 36"/>
          <p:cNvSpPr/>
          <p:nvPr/>
        </p:nvSpPr>
        <p:spPr>
          <a:xfrm>
            <a:off x="5223600" y="5084640"/>
            <a:ext cx="21103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9" name="CustomShape 1"/>
          <p:cNvSpPr/>
          <p:nvPr/>
        </p:nvSpPr>
        <p:spPr>
          <a:xfrm>
            <a:off x="551160" y="3328560"/>
            <a:ext cx="3230640" cy="5109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Characters studio and have the Characters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their own Scratch blocks using the Make a Block feature found in the More Blocks category. Help them design two sprites or “characters” that each have two behaviors. Optionally, conduct a walkthrough of the Make a Block feature together as a class.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characters and behaviors with one another. We suggest the design demo activity: invite a few students to present their work to the class and demonstrate how they implemented the Make a Block feature. Optionally, have students add their projects to the Characters studio or a separate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160"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1" name="Line 3"/>
          <p:cNvSpPr/>
          <p:nvPr/>
        </p:nvSpPr>
        <p:spPr>
          <a:xfrm flipV="1">
            <a:off x="550800" y="3163320"/>
            <a:ext cx="3231360" cy="8640"/>
          </a:xfrm>
          <a:prstGeom prst="line">
            <a:avLst/>
          </a:prstGeom>
          <a:ln w="9360">
            <a:solidFill>
              <a:srgbClr val="000000"/>
            </a:solidFill>
            <a:round/>
          </a:ln>
        </p:spPr>
      </p:sp>
      <p:sp>
        <p:nvSpPr>
          <p:cNvPr id="162" name="CustomShape 4"/>
          <p:cNvSpPr/>
          <p:nvPr/>
        </p:nvSpPr>
        <p:spPr>
          <a:xfrm>
            <a:off x="422208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experiment with defining behaviors for characters using Scratch’s Make a Block feature</a:t>
            </a:r>
            <a:endParaRPr/>
          </a:p>
          <a:p>
            <a:pPr>
              <a:lnSpc>
                <a:spcPct val="100000"/>
              </a:lnSpc>
              <a:buFont typeface="Lucida Grande"/>
              <a:buChar char="+"/>
            </a:pPr>
            <a:r>
              <a:rPr lang="fr-FR" sz="1200">
                <a:solidFill>
                  <a:srgbClr val="000000"/>
                </a:solidFill>
                <a:latin typeface="Futura Condensed"/>
              </a:rPr>
              <a:t>gain more familiarity with the computational concepts of events and parallelism and the practice of experimenting and iterating</a:t>
            </a:r>
            <a:endParaRPr/>
          </a:p>
        </p:txBody>
      </p:sp>
      <p:sp>
        <p:nvSpPr>
          <p:cNvPr id="163" name="CustomShape 5"/>
          <p:cNvSpPr/>
          <p:nvPr/>
        </p:nvSpPr>
        <p:spPr>
          <a:xfrm>
            <a:off x="1308600" y="647640"/>
            <a:ext cx="2815200" cy="1460880"/>
          </a:xfrm>
          <a:prstGeom prst="rect">
            <a:avLst/>
          </a:prstGeom>
          <a:noFill/>
          <a:ln>
            <a:noFill/>
          </a:ln>
        </p:spPr>
        <p:txBody>
          <a:bodyPr lIns="90000" rIns="90000" tIns="45000" bIns="45000"/>
          <a:p>
            <a:pPr>
              <a:lnSpc>
                <a:spcPct val="100000"/>
              </a:lnSpc>
            </a:pPr>
            <a:r>
              <a:rPr lang="fr-FR" sz="4500">
                <a:solidFill>
                  <a:srgbClr val="000000"/>
                </a:solidFill>
                <a:latin typeface="Futura Condensed"/>
              </a:rPr>
              <a:t>CHARACTERS</a:t>
            </a:r>
            <a:endParaRPr/>
          </a:p>
        </p:txBody>
      </p:sp>
      <p:sp>
        <p:nvSpPr>
          <p:cNvPr id="164"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Characters handout</a:t>
            </a:r>
            <a:endParaRPr/>
          </a:p>
          <a:p>
            <a:pPr>
              <a:lnSpc>
                <a:spcPct val="100000"/>
              </a:lnSpc>
              <a:buFont typeface="Wingdings" charset="2"/>
              <a:buChar char=""/>
            </a:pPr>
            <a:r>
              <a:rPr lang="fr-FR" sz="1200">
                <a:solidFill>
                  <a:srgbClr val="000000"/>
                </a:solidFill>
                <a:latin typeface="Futura Condensed"/>
              </a:rPr>
              <a:t>Characters studio</a:t>
            </a:r>
            <a:endParaRPr/>
          </a:p>
          <a:p>
            <a:pPr>
              <a:lnSpc>
                <a:spcPct val="100000"/>
              </a:lnSpc>
              <a:buFont typeface="Wingdings" charset="2"/>
              <a:buChar char=""/>
            </a:pPr>
            <a:r>
              <a:rPr lang="fr-FR" sz="1200">
                <a:solidFill>
                  <a:srgbClr val="000000"/>
                </a:solidFill>
                <a:latin typeface="Futura Condensed"/>
              </a:rPr>
              <a:t>http://scratch.mit.edu/studios/475545</a:t>
            </a:r>
            <a:endParaRPr/>
          </a:p>
        </p:txBody>
      </p:sp>
      <p:sp>
        <p:nvSpPr>
          <p:cNvPr id="165"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6" name="Line 8"/>
          <p:cNvSpPr/>
          <p:nvPr/>
        </p:nvSpPr>
        <p:spPr>
          <a:xfrm flipV="1">
            <a:off x="4104720" y="3163320"/>
            <a:ext cx="3117240" cy="8640"/>
          </a:xfrm>
          <a:prstGeom prst="line">
            <a:avLst/>
          </a:prstGeom>
          <a:ln w="9360">
            <a:solidFill>
              <a:srgbClr val="000000"/>
            </a:solidFill>
            <a:round/>
          </a:ln>
        </p:spPr>
      </p:sp>
      <p:sp>
        <p:nvSpPr>
          <p:cNvPr id="167" name="CustomShape 9"/>
          <p:cNvSpPr/>
          <p:nvPr/>
        </p:nvSpPr>
        <p:spPr>
          <a:xfrm>
            <a:off x="4105080" y="458172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explain Make a Block to someone else? </a:t>
            </a:r>
            <a:endParaRPr/>
          </a:p>
          <a:p>
            <a:pPr>
              <a:lnSpc>
                <a:spcPct val="100000"/>
              </a:lnSpc>
              <a:buFont typeface="Lucida Grande"/>
              <a:buChar char="+"/>
            </a:pPr>
            <a:r>
              <a:rPr lang="fr-FR" sz="1200">
                <a:solidFill>
                  <a:srgbClr val="000000"/>
                </a:solidFill>
                <a:latin typeface="Futura Condensed"/>
              </a:rPr>
              <a:t>When might you use Make a Block?</a:t>
            </a:r>
            <a:endParaRPr/>
          </a:p>
        </p:txBody>
      </p:sp>
      <p:sp>
        <p:nvSpPr>
          <p:cNvPr id="168" name="CustomShape 10"/>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69" name="Line 11"/>
          <p:cNvSpPr/>
          <p:nvPr/>
        </p:nvSpPr>
        <p:spPr>
          <a:xfrm flipV="1">
            <a:off x="4104720" y="4416480"/>
            <a:ext cx="3117240" cy="8640"/>
          </a:xfrm>
          <a:prstGeom prst="line">
            <a:avLst/>
          </a:prstGeom>
          <a:ln w="9360">
            <a:solidFill>
              <a:srgbClr val="000000"/>
            </a:solidFill>
            <a:round/>
          </a:ln>
        </p:spPr>
      </p:sp>
      <p:sp>
        <p:nvSpPr>
          <p:cNvPr id="170" name="CustomShape 12"/>
          <p:cNvSpPr/>
          <p:nvPr/>
        </p:nvSpPr>
        <p:spPr>
          <a:xfrm>
            <a:off x="4105080" y="565704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two sprites that each have two behaviors using the Make a Block feature?</a:t>
            </a:r>
            <a:endParaRPr/>
          </a:p>
          <a:p>
            <a:pPr>
              <a:lnSpc>
                <a:spcPct val="100000"/>
              </a:lnSpc>
              <a:buFont typeface="Lucida Grande"/>
              <a:buChar char="+"/>
            </a:pPr>
            <a:r>
              <a:rPr lang="fr-FR" sz="1200">
                <a:solidFill>
                  <a:srgbClr val="000000"/>
                </a:solidFill>
                <a:latin typeface="Futura Condensed"/>
              </a:rPr>
              <a:t>Can students explain how to use the Make a Block feature to each other and to you?</a:t>
            </a:r>
            <a:endParaRPr/>
          </a:p>
        </p:txBody>
      </p:sp>
      <p:sp>
        <p:nvSpPr>
          <p:cNvPr id="171" name="CustomShape 13"/>
          <p:cNvSpPr/>
          <p:nvPr/>
        </p:nvSpPr>
        <p:spPr>
          <a:xfrm>
            <a:off x="4007880" y="51609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2" name="Line 14"/>
          <p:cNvSpPr/>
          <p:nvPr/>
        </p:nvSpPr>
        <p:spPr>
          <a:xfrm flipV="1">
            <a:off x="4104720" y="5491800"/>
            <a:ext cx="3117240" cy="8640"/>
          </a:xfrm>
          <a:prstGeom prst="line">
            <a:avLst/>
          </a:prstGeom>
          <a:ln w="9360">
            <a:solidFill>
              <a:srgbClr val="000000"/>
            </a:solidFill>
            <a:round/>
          </a:ln>
        </p:spPr>
      </p:sp>
      <p:sp>
        <p:nvSpPr>
          <p:cNvPr id="173"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4" name="Line 16"/>
          <p:cNvSpPr/>
          <p:nvPr/>
        </p:nvSpPr>
        <p:spPr>
          <a:xfrm flipV="1">
            <a:off x="550800" y="7968960"/>
            <a:ext cx="6671160" cy="14040"/>
          </a:xfrm>
          <a:prstGeom prst="line">
            <a:avLst/>
          </a:prstGeom>
          <a:ln w="9360">
            <a:solidFill>
              <a:srgbClr val="000000"/>
            </a:solidFill>
            <a:round/>
          </a:ln>
        </p:spPr>
      </p:sp>
      <p:sp>
        <p:nvSpPr>
          <p:cNvPr id="175"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6"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177"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78"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179"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180"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181"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182" name="CustomShape 24"/>
          <p:cNvSpPr/>
          <p:nvPr/>
        </p:nvSpPr>
        <p:spPr>
          <a:xfrm>
            <a:off x="551160" y="8142840"/>
            <a:ext cx="32306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struggling with figuring out how to use the Make a Block feature, invite them to explore how others implemented the feature by investigating the code of projects in the Characters studio.</a:t>
            </a:r>
            <a:endParaRPr/>
          </a:p>
          <a:p>
            <a:pPr>
              <a:lnSpc>
                <a:spcPct val="100000"/>
              </a:lnSpc>
              <a:buFont typeface="Lucida Grande"/>
              <a:buChar char="+"/>
            </a:pPr>
            <a:r>
              <a:rPr lang="fr-FR" sz="1200">
                <a:solidFill>
                  <a:srgbClr val="000000"/>
                </a:solidFill>
                <a:latin typeface="Futura Condensed"/>
              </a:rPr>
              <a:t>Learn more about the Make a Block feature in this video tutorial: http://bit.ly/makeablock</a:t>
            </a:r>
            <a:endParaRPr/>
          </a:p>
        </p:txBody>
      </p:sp>
      <p:sp>
        <p:nvSpPr>
          <p:cNvPr id="183" name="CustomShape 25"/>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84" name="Picture 105" descr=""/>
          <p:cNvPicPr/>
          <p:nvPr/>
        </p:nvPicPr>
        <p:blipFill>
          <a:blip r:embed="rId1"/>
          <a:stretch>
            <a:fillRect/>
          </a:stretch>
        </p:blipFill>
        <p:spPr>
          <a:xfrm>
            <a:off x="2274120" y="1752480"/>
            <a:ext cx="328320" cy="328320"/>
          </a:xfrm>
          <a:prstGeom prst="rect">
            <a:avLst/>
          </a:prstGeom>
          <a:ln>
            <a:noFill/>
          </a:ln>
        </p:spPr>
      </p:pic>
      <p:sp>
        <p:nvSpPr>
          <p:cNvPr id="185" name="Line 26"/>
          <p:cNvSpPr/>
          <p:nvPr/>
        </p:nvSpPr>
        <p:spPr>
          <a:xfrm>
            <a:off x="3890520" y="794160"/>
            <a:ext cx="0" cy="1123200"/>
          </a:xfrm>
          <a:prstGeom prst="line">
            <a:avLst/>
          </a:prstGeom>
          <a:ln cap="rnd" w="3240">
            <a:solidFill>
              <a:srgbClr val="000000"/>
            </a:solidFill>
            <a:custDash>
              <a:ds d="4900000000" sp="3675000000"/>
            </a:custDash>
            <a:round/>
          </a:ln>
        </p:spPr>
      </p:sp>
      <p:sp>
        <p:nvSpPr>
          <p:cNvPr id="186" name="Line 27"/>
          <p:cNvSpPr/>
          <p:nvPr/>
        </p:nvSpPr>
        <p:spPr>
          <a:xfrm flipH="1">
            <a:off x="3669480" y="794520"/>
            <a:ext cx="221040" cy="0"/>
          </a:xfrm>
          <a:prstGeom prst="line">
            <a:avLst/>
          </a:prstGeom>
          <a:ln cap="rnd" w="3240">
            <a:solidFill>
              <a:srgbClr val="000000"/>
            </a:solidFill>
            <a:custDash>
              <a:ds d="4900000000" sp="3675000000"/>
            </a:custDash>
            <a:round/>
          </a:ln>
        </p:spPr>
      </p:sp>
      <p:sp>
        <p:nvSpPr>
          <p:cNvPr id="187" name="Line 2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188" name="Line 2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pic>
        <p:nvPicPr>
          <p:cNvPr id="189" name="Picture 3" descr=""/>
          <p:cNvPicPr/>
          <p:nvPr/>
        </p:nvPicPr>
        <p:blipFill>
          <a:blip r:embed="rId2"/>
          <a:stretch>
            <a:fillRect/>
          </a:stretch>
        </p:blipFill>
        <p:spPr>
          <a:xfrm>
            <a:off x="551160" y="-5760"/>
            <a:ext cx="493200" cy="2791080"/>
          </a:xfrm>
          <a:prstGeom prst="rect">
            <a:avLst/>
          </a:prstGeom>
          <a:ln>
            <a:noFill/>
          </a:ln>
        </p:spPr>
      </p:pic>
      <p:sp>
        <p:nvSpPr>
          <p:cNvPr id="190"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
        <p:nvSpPr>
          <p:cNvPr id="191" name="CustomShape 31"/>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192"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58</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3" name="Picture 1" descr=""/>
          <p:cNvPicPr/>
          <p:nvPr/>
        </p:nvPicPr>
        <p:blipFill>
          <a:blip r:embed="rId1"/>
          <a:srcRect l="0" t="0" r="2851046" b="3477715"/>
          <a:stretch>
            <a:fillRect/>
          </a:stretch>
        </p:blipFill>
        <p:spPr>
          <a:xfrm>
            <a:off x="3557880" y="781200"/>
            <a:ext cx="3720960" cy="2770200"/>
          </a:xfrm>
          <a:prstGeom prst="rect">
            <a:avLst/>
          </a:prstGeom>
          <a:ln>
            <a:noFill/>
          </a:ln>
        </p:spPr>
      </p:pic>
      <p:sp>
        <p:nvSpPr>
          <p:cNvPr id="194" name="CustomShape 1"/>
          <p:cNvSpPr/>
          <p:nvPr/>
        </p:nvSpPr>
        <p:spPr>
          <a:xfrm>
            <a:off x="457920" y="8477640"/>
            <a:ext cx="3570480" cy="209700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Feeling stuck? That’s okay! Check out this video to get started with the Make a Block feature: http://bit.ly/makeablock</a:t>
            </a:r>
            <a:endParaRPr/>
          </a:p>
          <a:p>
            <a:pPr>
              <a:lnSpc>
                <a:spcPct val="100000"/>
              </a:lnSpc>
              <a:buFont typeface="Wingdings" charset="2"/>
              <a:buChar char=""/>
            </a:pPr>
            <a:r>
              <a:rPr lang="fr-FR" sz="1200">
                <a:solidFill>
                  <a:srgbClr val="000000"/>
                </a:solidFill>
                <a:latin typeface="Futura Condensed"/>
              </a:rPr>
              <a:t>Explore other projects in the Characters Studio to see what new blocks others have created.</a:t>
            </a:r>
            <a:endParaRPr/>
          </a:p>
          <a:p>
            <a:pPr>
              <a:lnSpc>
                <a:spcPct val="100000"/>
              </a:lnSpc>
              <a:buFont typeface="Wingdings" charset="2"/>
              <a:buChar char=""/>
            </a:pPr>
            <a:r>
              <a:rPr lang="fr-FR" sz="1200">
                <a:solidFill>
                  <a:srgbClr val="000000"/>
                </a:solidFill>
                <a:latin typeface="Futura Condensed"/>
              </a:rPr>
              <a:t>Sometimes there can be more than one way of defining the same behavior. Experiment with different block combinations to try out multiple options and outcomes.</a:t>
            </a:r>
            <a:endParaRPr/>
          </a:p>
        </p:txBody>
      </p:sp>
      <p:sp>
        <p:nvSpPr>
          <p:cNvPr id="195" name="CustomShape 2"/>
          <p:cNvSpPr/>
          <p:nvPr/>
        </p:nvSpPr>
        <p:spPr>
          <a:xfrm>
            <a:off x="4756320" y="8477640"/>
            <a:ext cx="2511360" cy="1914480"/>
          </a:xfrm>
          <a:prstGeom prst="rect">
            <a:avLst/>
          </a:prstGeom>
          <a:noFill/>
          <a:ln w="6480">
            <a:noFill/>
          </a:ln>
        </p:spPr>
        <p:txBody>
          <a:bodyPr lIns="90000" rIns="90000" tIns="45000" bIns="45000"/>
          <a:p>
            <a:r>
              <a:rPr lang="fr-FR" sz="1200">
                <a:solidFill>
                  <a:srgbClr val="000000"/>
                </a:solidFill>
                <a:latin typeface="Futura Condensed"/>
              </a:rPr>
              <a:t>Add your project to the Characters Studio: </a:t>
            </a:r>
            <a:endParaRPr/>
          </a:p>
          <a:p>
            <a:pPr>
              <a:lnSpc>
                <a:spcPct val="100000"/>
              </a:lnSpc>
              <a:buFont typeface="Lucida Grande"/>
              <a:buChar char="+"/>
            </a:pPr>
            <a:r>
              <a:rPr lang="fr-FR" sz="1200">
                <a:solidFill>
                  <a:srgbClr val="000000"/>
                </a:solidFill>
                <a:latin typeface="Futura Condensed"/>
              </a:rPr>
              <a:t>http://scratch.mit.edu/studios/475545</a:t>
            </a:r>
            <a:endParaRPr/>
          </a:p>
          <a:p>
            <a:pPr>
              <a:lnSpc>
                <a:spcPct val="100000"/>
              </a:lnSpc>
              <a:buFont typeface="Lucida Grande"/>
              <a:buChar char="+"/>
            </a:pPr>
            <a:r>
              <a:rPr lang="fr-FR" sz="1200">
                <a:solidFill>
                  <a:srgbClr val="000000"/>
                </a:solidFill>
                <a:latin typeface="Futura Condensed"/>
              </a:rPr>
              <a:t>Challenge yourself to do more! Experiment with adding different characters and behaviors using the Make a Block feature.</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196" name="CustomShape 3"/>
          <p:cNvSpPr/>
          <p:nvPr/>
        </p:nvSpPr>
        <p:spPr>
          <a:xfrm>
            <a:off x="536040" y="1430640"/>
            <a:ext cx="215964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DO YOU WANT TO CREATE YOUR OWN SCRATCH BLOCKS?</a:t>
            </a:r>
            <a:endParaRPr/>
          </a:p>
        </p:txBody>
      </p:sp>
      <p:sp>
        <p:nvSpPr>
          <p:cNvPr id="197" name="CustomShape 4"/>
          <p:cNvSpPr/>
          <p:nvPr/>
        </p:nvSpPr>
        <p:spPr>
          <a:xfrm>
            <a:off x="441360" y="2163240"/>
            <a:ext cx="2349720" cy="109368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Experiment with the Make a Block feature in Scratch! In this project, you will create your own blocks that define two behaviors for two different characters. </a:t>
            </a:r>
            <a:endParaRPr/>
          </a:p>
        </p:txBody>
      </p:sp>
      <p:sp>
        <p:nvSpPr>
          <p:cNvPr id="198" name="Line 5"/>
          <p:cNvSpPr/>
          <p:nvPr/>
        </p:nvSpPr>
        <p:spPr>
          <a:xfrm>
            <a:off x="538200" y="4194000"/>
            <a:ext cx="2717640" cy="0"/>
          </a:xfrm>
          <a:prstGeom prst="line">
            <a:avLst/>
          </a:prstGeom>
          <a:ln w="9360">
            <a:solidFill>
              <a:srgbClr val="000000"/>
            </a:solidFill>
            <a:round/>
          </a:ln>
        </p:spPr>
      </p:sp>
      <p:sp>
        <p:nvSpPr>
          <p:cNvPr id="199" name="CustomShape 6"/>
          <p:cNvSpPr/>
          <p:nvPr/>
        </p:nvSpPr>
        <p:spPr>
          <a:xfrm>
            <a:off x="429120" y="4232880"/>
            <a:ext cx="2884320" cy="28814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from the library, paint, or upload two sprite characters.</a:t>
            </a:r>
            <a:endParaRPr/>
          </a:p>
          <a:p>
            <a:pPr>
              <a:lnSpc>
                <a:spcPct val="130000"/>
              </a:lnSpc>
              <a:buFont typeface="Wingdings" charset="2"/>
              <a:buChar char=""/>
            </a:pPr>
            <a:r>
              <a:rPr lang="fr-FR" sz="1200">
                <a:solidFill>
                  <a:srgbClr val="000000"/>
                </a:solidFill>
                <a:latin typeface="Futura Condensed"/>
              </a:rPr>
              <a:t>Click on the Make a Block button in the More Blocks category to create and name your block.</a:t>
            </a:r>
            <a:endParaRPr/>
          </a:p>
          <a:p>
            <a:pPr>
              <a:lnSpc>
                <a:spcPct val="130000"/>
              </a:lnSpc>
              <a:buFont typeface="Wingdings" charset="2"/>
              <a:buChar char=""/>
            </a:pPr>
            <a:r>
              <a:rPr lang="fr-FR" sz="1200">
                <a:solidFill>
                  <a:srgbClr val="000000"/>
                </a:solidFill>
                <a:latin typeface="Futura Condensed"/>
              </a:rPr>
              <a:t>Add blocks under the Define block to control</a:t>
            </a:r>
            <a:endParaRPr/>
          </a:p>
          <a:p>
            <a:pPr>
              <a:lnSpc>
                <a:spcPct val="130000"/>
              </a:lnSpc>
              <a:buFont typeface="Wingdings" charset="2"/>
              <a:buChar char=""/>
            </a:pPr>
            <a:r>
              <a:rPr lang="fr-FR" sz="1200">
                <a:solidFill>
                  <a:srgbClr val="000000"/>
                </a:solidFill>
                <a:latin typeface="Futura Condensed"/>
              </a:rPr>
              <a:t>what your custom block will do.</a:t>
            </a:r>
            <a:endParaRPr/>
          </a:p>
          <a:p>
            <a:pPr>
              <a:lnSpc>
                <a:spcPct val="130000"/>
              </a:lnSpc>
              <a:buFont typeface="Wingdings" charset="2"/>
              <a:buChar char=""/>
            </a:pPr>
            <a:r>
              <a:rPr lang="fr-FR" sz="1200">
                <a:solidFill>
                  <a:srgbClr val="000000"/>
                </a:solidFill>
                <a:latin typeface="Futura Condensed"/>
              </a:rPr>
              <a:t>Experiment with using your block to program </a:t>
            </a:r>
            <a:endParaRPr/>
          </a:p>
          <a:p>
            <a:pPr>
              <a:lnSpc>
                <a:spcPct val="130000"/>
              </a:lnSpc>
              <a:buFont typeface="Wingdings" charset="2"/>
              <a:buChar char=""/>
            </a:pPr>
            <a:r>
              <a:rPr lang="fr-FR" sz="1200">
                <a:solidFill>
                  <a:srgbClr val="000000"/>
                </a:solidFill>
                <a:latin typeface="Futura Condensed"/>
              </a:rPr>
              <a:t>your characters’ behaviors.</a:t>
            </a:r>
            <a:endParaRPr/>
          </a:p>
          <a:p>
            <a:pPr>
              <a:lnSpc>
                <a:spcPct val="130000"/>
              </a:lnSpc>
              <a:buFont typeface="Wingdings" charset="2"/>
              <a:buChar char=""/>
            </a:pPr>
            <a:r>
              <a:rPr lang="fr-FR" sz="1200">
                <a:solidFill>
                  <a:srgbClr val="000000"/>
                </a:solidFill>
                <a:latin typeface="Futura Condensed"/>
              </a:rPr>
              <a:t>Repeat!</a:t>
            </a:r>
            <a:endParaRPr/>
          </a:p>
        </p:txBody>
      </p:sp>
      <p:sp>
        <p:nvSpPr>
          <p:cNvPr id="200" name="CustomShape 7"/>
          <p:cNvSpPr/>
          <p:nvPr/>
        </p:nvSpPr>
        <p:spPr>
          <a:xfrm>
            <a:off x="44604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01" name="CustomShape 8"/>
          <p:cNvSpPr/>
          <p:nvPr/>
        </p:nvSpPr>
        <p:spPr>
          <a:xfrm>
            <a:off x="1761480" y="2820240"/>
            <a:ext cx="1512360" cy="360"/>
          </a:xfrm>
          <a:prstGeom prst="straightConnector1">
            <a:avLst/>
          </a:prstGeom>
          <a:noFill/>
          <a:ln cap="rnd" w="12600">
            <a:solidFill>
              <a:srgbClr val="000000"/>
            </a:solidFill>
            <a:custDash>
              <a:ds d="4900000000" sp="3675000000"/>
            </a:custDash>
            <a:round/>
            <a:tailEnd len="med" type="triangle" w="med"/>
          </a:ln>
        </p:spPr>
      </p:sp>
      <p:sp>
        <p:nvSpPr>
          <p:cNvPr id="202" name="CustomShape 9"/>
          <p:cNvSpPr/>
          <p:nvPr/>
        </p:nvSpPr>
        <p:spPr>
          <a:xfrm>
            <a:off x="0" y="7871040"/>
            <a:ext cx="7771680" cy="409680"/>
          </a:xfrm>
          <a:prstGeom prst="rect">
            <a:avLst/>
          </a:prstGeom>
          <a:solidFill>
            <a:srgbClr val="aa28ba"/>
          </a:solidFill>
          <a:ln w="9360">
            <a:noFill/>
          </a:ln>
        </p:spPr>
      </p:sp>
      <p:sp>
        <p:nvSpPr>
          <p:cNvPr id="203" name="CustomShape 10"/>
          <p:cNvSpPr/>
          <p:nvPr/>
        </p:nvSpPr>
        <p:spPr>
          <a:xfrm>
            <a:off x="2031120" y="8077680"/>
            <a:ext cx="380160" cy="325440"/>
          </a:xfrm>
          <a:prstGeom prst="diamond">
            <a:avLst/>
          </a:prstGeom>
          <a:solidFill>
            <a:srgbClr val="aa28ba"/>
          </a:solidFill>
          <a:ln w="9360">
            <a:noFill/>
          </a:ln>
        </p:spPr>
      </p:sp>
      <p:sp>
        <p:nvSpPr>
          <p:cNvPr id="204" name="CustomShape 11"/>
          <p:cNvSpPr/>
          <p:nvPr/>
        </p:nvSpPr>
        <p:spPr>
          <a:xfrm>
            <a:off x="16200" y="7879320"/>
            <a:ext cx="44103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05" name="CustomShape 12"/>
          <p:cNvSpPr/>
          <p:nvPr/>
        </p:nvSpPr>
        <p:spPr>
          <a:xfrm>
            <a:off x="5909400" y="8077680"/>
            <a:ext cx="380160" cy="325440"/>
          </a:xfrm>
          <a:prstGeom prst="diamond">
            <a:avLst/>
          </a:prstGeom>
          <a:solidFill>
            <a:srgbClr val="aa28ba"/>
          </a:solidFill>
          <a:ln w="9360">
            <a:noFill/>
          </a:ln>
        </p:spPr>
      </p:sp>
      <p:sp>
        <p:nvSpPr>
          <p:cNvPr id="206" name="CustomShape 13"/>
          <p:cNvSpPr/>
          <p:nvPr/>
        </p:nvSpPr>
        <p:spPr>
          <a:xfrm>
            <a:off x="4427280" y="7878240"/>
            <a:ext cx="33444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07" name="Line 14"/>
          <p:cNvSpPr/>
          <p:nvPr/>
        </p:nvSpPr>
        <p:spPr>
          <a:xfrm>
            <a:off x="4427280" y="8403480"/>
            <a:ext cx="0" cy="1527840"/>
          </a:xfrm>
          <a:prstGeom prst="line">
            <a:avLst/>
          </a:prstGeom>
          <a:ln cap="rnd" w="6480">
            <a:solidFill>
              <a:srgbClr val="808080"/>
            </a:solidFill>
            <a:custDash>
              <a:ds d="4900000000" sp="3675000000"/>
            </a:custDash>
            <a:round/>
          </a:ln>
        </p:spPr>
      </p:sp>
      <p:pic>
        <p:nvPicPr>
          <p:cNvPr id="208" name="Picture 45" descr=""/>
          <p:cNvPicPr/>
          <p:nvPr/>
        </p:nvPicPr>
        <p:blipFill>
          <a:blip r:embed="rId2"/>
          <a:stretch>
            <a:fillRect/>
          </a:stretch>
        </p:blipFill>
        <p:spPr>
          <a:xfrm>
            <a:off x="2716920" y="5988600"/>
            <a:ext cx="1387800" cy="1720080"/>
          </a:xfrm>
          <a:prstGeom prst="rect">
            <a:avLst/>
          </a:prstGeom>
          <a:ln>
            <a:noFill/>
          </a:ln>
        </p:spPr>
      </p:pic>
      <p:sp>
        <p:nvSpPr>
          <p:cNvPr id="209" name="CustomShape 15"/>
          <p:cNvSpPr/>
          <p:nvPr/>
        </p:nvSpPr>
        <p:spPr>
          <a:xfrm>
            <a:off x="2773800" y="5118480"/>
            <a:ext cx="1496520" cy="360"/>
          </a:xfrm>
          <a:prstGeom prst="straightConnector1">
            <a:avLst/>
          </a:prstGeom>
          <a:noFill/>
          <a:ln cap="rnd" w="12600">
            <a:solidFill>
              <a:srgbClr val="000000"/>
            </a:solidFill>
            <a:custDash>
              <a:ds d="4900000000" sp="3675000000"/>
            </a:custDash>
            <a:round/>
            <a:tailEnd len="med" type="triangle" w="med"/>
          </a:ln>
        </p:spPr>
      </p:sp>
      <p:sp>
        <p:nvSpPr>
          <p:cNvPr id="210" name="CustomShape 16"/>
          <p:cNvSpPr/>
          <p:nvPr/>
        </p:nvSpPr>
        <p:spPr>
          <a:xfrm>
            <a:off x="2248920" y="5592960"/>
            <a:ext cx="1414080" cy="360"/>
          </a:xfrm>
          <a:prstGeom prst="straightConnector1">
            <a:avLst/>
          </a:prstGeom>
          <a:noFill/>
          <a:ln cap="rnd" w="12600">
            <a:solidFill>
              <a:srgbClr val="000000"/>
            </a:solidFill>
            <a:custDash>
              <a:ds d="4900000000" sp="3675000000"/>
            </a:custDash>
            <a:round/>
          </a:ln>
        </p:spPr>
      </p:sp>
      <p:sp>
        <p:nvSpPr>
          <p:cNvPr id="211" name="CustomShape 17"/>
          <p:cNvSpPr/>
          <p:nvPr/>
        </p:nvSpPr>
        <p:spPr>
          <a:xfrm flipH="1">
            <a:off x="3636000" y="5585760"/>
            <a:ext cx="360" cy="395640"/>
          </a:xfrm>
          <a:prstGeom prst="straightConnector1">
            <a:avLst/>
          </a:prstGeom>
          <a:noFill/>
          <a:ln cap="rnd" w="12600">
            <a:solidFill>
              <a:srgbClr val="000000"/>
            </a:solidFill>
            <a:custDash>
              <a:ds d="4900000000" sp="3675000000"/>
            </a:custDash>
            <a:round/>
            <a:tailEnd len="med" type="triangle" w="med"/>
          </a:ln>
        </p:spPr>
      </p:sp>
      <p:pic>
        <p:nvPicPr>
          <p:cNvPr id="212" name="Picture 42" descr=""/>
          <p:cNvPicPr/>
          <p:nvPr/>
        </p:nvPicPr>
        <p:blipFill>
          <a:blip r:embed="rId3"/>
          <a:srcRect l="0" t="1975053" r="0" b="0"/>
          <a:stretch>
            <a:fillRect/>
          </a:stretch>
        </p:blipFill>
        <p:spPr>
          <a:xfrm>
            <a:off x="4322880" y="4297320"/>
            <a:ext cx="2564640" cy="1046520"/>
          </a:xfrm>
          <a:prstGeom prst="rect">
            <a:avLst/>
          </a:prstGeom>
          <a:ln>
            <a:solidFill>
              <a:srgbClr val="ffffff"/>
            </a:solidFill>
          </a:ln>
        </p:spPr>
      </p:pic>
      <p:pic>
        <p:nvPicPr>
          <p:cNvPr id="213" name="Picture 18" descr=""/>
          <p:cNvPicPr/>
          <p:nvPr/>
        </p:nvPicPr>
        <p:blipFill>
          <a:blip r:embed="rId4"/>
          <a:stretch>
            <a:fillRect/>
          </a:stretch>
        </p:blipFill>
        <p:spPr>
          <a:xfrm>
            <a:off x="4322880" y="5505480"/>
            <a:ext cx="2564640" cy="1080360"/>
          </a:xfrm>
          <a:prstGeom prst="rect">
            <a:avLst/>
          </a:prstGeom>
          <a:ln>
            <a:noFill/>
          </a:ln>
        </p:spPr>
      </p:pic>
      <p:pic>
        <p:nvPicPr>
          <p:cNvPr id="214" name="Picture 19" descr=""/>
          <p:cNvPicPr/>
          <p:nvPr/>
        </p:nvPicPr>
        <p:blipFill>
          <a:blip r:embed="rId5"/>
          <a:stretch>
            <a:fillRect/>
          </a:stretch>
        </p:blipFill>
        <p:spPr>
          <a:xfrm>
            <a:off x="4322880" y="6748200"/>
            <a:ext cx="2564640" cy="967320"/>
          </a:xfrm>
          <a:prstGeom prst="rect">
            <a:avLst/>
          </a:prstGeom>
          <a:ln>
            <a:noFill/>
          </a:ln>
        </p:spPr>
      </p:pic>
      <p:sp>
        <p:nvSpPr>
          <p:cNvPr id="215" name="CustomShape 18"/>
          <p:cNvSpPr/>
          <p:nvPr/>
        </p:nvSpPr>
        <p:spPr>
          <a:xfrm>
            <a:off x="6937200" y="5220000"/>
            <a:ext cx="341280" cy="360"/>
          </a:xfrm>
          <a:prstGeom prst="straightConnector1">
            <a:avLst/>
          </a:prstGeom>
          <a:noFill/>
          <a:ln cap="rnd" w="12600">
            <a:solidFill>
              <a:srgbClr val="000000"/>
            </a:solidFill>
            <a:custDash>
              <a:ds d="4900000000" sp="3675000000"/>
            </a:custDash>
            <a:round/>
          </a:ln>
        </p:spPr>
      </p:sp>
      <p:sp>
        <p:nvSpPr>
          <p:cNvPr id="216" name="CustomShape 19"/>
          <p:cNvSpPr/>
          <p:nvPr/>
        </p:nvSpPr>
        <p:spPr>
          <a:xfrm flipH="1">
            <a:off x="7258320" y="5216760"/>
            <a:ext cx="360" cy="396000"/>
          </a:xfrm>
          <a:prstGeom prst="straightConnector1">
            <a:avLst/>
          </a:prstGeom>
          <a:noFill/>
          <a:ln cap="rnd" w="12600">
            <a:solidFill>
              <a:srgbClr val="000000"/>
            </a:solidFill>
            <a:custDash>
              <a:ds d="4900000000" sp="3675000000"/>
            </a:custDash>
            <a:round/>
          </a:ln>
        </p:spPr>
      </p:sp>
      <p:sp>
        <p:nvSpPr>
          <p:cNvPr id="217" name="CustomShape 20"/>
          <p:cNvSpPr/>
          <p:nvPr/>
        </p:nvSpPr>
        <p:spPr>
          <a:xfrm>
            <a:off x="6922080" y="5610960"/>
            <a:ext cx="356400" cy="360"/>
          </a:xfrm>
          <a:prstGeom prst="straightConnector1">
            <a:avLst/>
          </a:prstGeom>
          <a:noFill/>
          <a:ln cap="rnd" w="12600">
            <a:solidFill>
              <a:srgbClr val="000000"/>
            </a:solidFill>
            <a:custDash>
              <a:ds d="4900000000" sp="3675000000"/>
            </a:custDash>
            <a:round/>
            <a:headEnd len="med" type="triangle" w="med"/>
          </a:ln>
        </p:spPr>
      </p:sp>
      <p:sp>
        <p:nvSpPr>
          <p:cNvPr id="218" name="CustomShape 21"/>
          <p:cNvSpPr/>
          <p:nvPr/>
        </p:nvSpPr>
        <p:spPr>
          <a:xfrm>
            <a:off x="6952320" y="6457320"/>
            <a:ext cx="341280" cy="360"/>
          </a:xfrm>
          <a:prstGeom prst="straightConnector1">
            <a:avLst/>
          </a:prstGeom>
          <a:noFill/>
          <a:ln cap="rnd" w="12600">
            <a:solidFill>
              <a:srgbClr val="000000"/>
            </a:solidFill>
            <a:custDash>
              <a:ds d="4900000000" sp="3675000000"/>
            </a:custDash>
            <a:round/>
          </a:ln>
        </p:spPr>
      </p:sp>
      <p:sp>
        <p:nvSpPr>
          <p:cNvPr id="219" name="CustomShape 22"/>
          <p:cNvSpPr/>
          <p:nvPr/>
        </p:nvSpPr>
        <p:spPr>
          <a:xfrm flipH="1">
            <a:off x="7273440" y="6454080"/>
            <a:ext cx="360" cy="396000"/>
          </a:xfrm>
          <a:prstGeom prst="straightConnector1">
            <a:avLst/>
          </a:prstGeom>
          <a:noFill/>
          <a:ln cap="rnd" w="12600">
            <a:solidFill>
              <a:srgbClr val="000000"/>
            </a:solidFill>
            <a:custDash>
              <a:ds d="4900000000" sp="3675000000"/>
            </a:custDash>
            <a:round/>
          </a:ln>
        </p:spPr>
      </p:sp>
      <p:sp>
        <p:nvSpPr>
          <p:cNvPr id="220" name="CustomShape 23"/>
          <p:cNvSpPr/>
          <p:nvPr/>
        </p:nvSpPr>
        <p:spPr>
          <a:xfrm>
            <a:off x="6937200" y="6848280"/>
            <a:ext cx="356400" cy="360"/>
          </a:xfrm>
          <a:prstGeom prst="straightConnector1">
            <a:avLst/>
          </a:prstGeom>
          <a:noFill/>
          <a:ln cap="rnd" w="12600">
            <a:solidFill>
              <a:srgbClr val="000000"/>
            </a:solidFill>
            <a:custDash>
              <a:ds d="4900000000" sp="3675000000"/>
            </a:custDash>
            <a:round/>
            <a:headEnd len="med" type="triangle" w="med"/>
          </a:ln>
        </p:spPr>
      </p:sp>
      <p:sp>
        <p:nvSpPr>
          <p:cNvPr id="221" name="CustomShape 24"/>
          <p:cNvSpPr/>
          <p:nvPr/>
        </p:nvSpPr>
        <p:spPr>
          <a:xfrm>
            <a:off x="2037240" y="6097320"/>
            <a:ext cx="211680" cy="360"/>
          </a:xfrm>
          <a:prstGeom prst="straightConnector1">
            <a:avLst/>
          </a:prstGeom>
          <a:noFill/>
          <a:ln cap="rnd" w="12600">
            <a:solidFill>
              <a:srgbClr val="000000"/>
            </a:solidFill>
            <a:custDash>
              <a:ds d="4900000000" sp="3675000000"/>
            </a:custDash>
            <a:round/>
          </a:ln>
        </p:spPr>
      </p:sp>
      <p:sp>
        <p:nvSpPr>
          <p:cNvPr id="222" name="CustomShape 25"/>
          <p:cNvSpPr/>
          <p:nvPr/>
        </p:nvSpPr>
        <p:spPr>
          <a:xfrm flipH="1">
            <a:off x="2241720" y="6093360"/>
            <a:ext cx="360" cy="654120"/>
          </a:xfrm>
          <a:prstGeom prst="straightConnector1">
            <a:avLst/>
          </a:prstGeom>
          <a:noFill/>
          <a:ln cap="rnd" w="12600">
            <a:solidFill>
              <a:srgbClr val="000000"/>
            </a:solidFill>
            <a:custDash>
              <a:ds d="4900000000" sp="3675000000"/>
            </a:custDash>
            <a:round/>
            <a:tailEnd len="med" type="triangle" w="med"/>
          </a:ln>
        </p:spPr>
      </p:sp>
      <p:pic>
        <p:nvPicPr>
          <p:cNvPr id="223" name="Picture 41" descr=""/>
          <p:cNvPicPr/>
          <p:nvPr/>
        </p:nvPicPr>
        <p:blipFill>
          <a:blip r:embed="rId6"/>
          <a:stretch>
            <a:fillRect/>
          </a:stretch>
        </p:blipFill>
        <p:spPr>
          <a:xfrm>
            <a:off x="924480" y="6467400"/>
            <a:ext cx="1673280" cy="1351080"/>
          </a:xfrm>
          <a:prstGeom prst="rect">
            <a:avLst/>
          </a:prstGeom>
          <a:ln>
            <a:noFill/>
          </a:ln>
        </p:spPr>
      </p:pic>
      <p:sp>
        <p:nvSpPr>
          <p:cNvPr id="224" name="CustomShape 26"/>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225" name="CustomShape 27"/>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26" name="CustomShape 28"/>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227" name="CustomShape 29"/>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228" name="CustomShape 30"/>
          <p:cNvSpPr/>
          <p:nvPr/>
        </p:nvSpPr>
        <p:spPr>
          <a:xfrm>
            <a:off x="457920" y="647640"/>
            <a:ext cx="2815200" cy="1460880"/>
          </a:xfrm>
          <a:prstGeom prst="rect">
            <a:avLst/>
          </a:prstGeom>
          <a:noFill/>
          <a:ln>
            <a:noFill/>
          </a:ln>
        </p:spPr>
        <p:txBody>
          <a:bodyPr lIns="90000" rIns="90000" tIns="45000" bIns="45000"/>
          <a:p>
            <a:pPr>
              <a:lnSpc>
                <a:spcPct val="100000"/>
              </a:lnSpc>
            </a:pPr>
            <a:r>
              <a:rPr lang="fr-FR" sz="4500">
                <a:solidFill>
                  <a:srgbClr val="000000"/>
                </a:solidFill>
                <a:latin typeface="Futura Condensed"/>
              </a:rPr>
              <a:t>CHARACTERS</a:t>
            </a:r>
            <a:endParaRPr/>
          </a:p>
        </p:txBody>
      </p:sp>
      <p:pic>
        <p:nvPicPr>
          <p:cNvPr id="229" name="Picture 60" descr=""/>
          <p:cNvPicPr/>
          <p:nvPr/>
        </p:nvPicPr>
        <p:blipFill>
          <a:blip r:embed="rId7"/>
          <a:stretch>
            <a:fillRect/>
          </a:stretch>
        </p:blipFill>
        <p:spPr>
          <a:xfrm>
            <a:off x="3557880" y="1562040"/>
            <a:ext cx="3701880" cy="198936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0" name="CustomShape 1"/>
          <p:cNvSpPr/>
          <p:nvPr/>
        </p:nvSpPr>
        <p:spPr>
          <a:xfrm>
            <a:off x="551160" y="3328560"/>
            <a:ext cx="3230640" cy="5109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explore the Penguin Joke starter project as a group and have the Conversations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see inside the Penguin Joke starter project to observe how the conversation is animated using wait blocks. Have students use the remix function and redesign the Penguin Joke project to coordinate the conversation using the broadcast, broadcast and wait, and when I receive blocks.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joke projects with one another. We suggest the design demo activity: invite a few students to present their work to the class and demonstrate how they implemented broadcast. Optionally, have students add their projects to the Conversations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31"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32" name="Line 3"/>
          <p:cNvSpPr/>
          <p:nvPr/>
        </p:nvSpPr>
        <p:spPr>
          <a:xfrm flipV="1">
            <a:off x="550800" y="3163320"/>
            <a:ext cx="3231360" cy="8640"/>
          </a:xfrm>
          <a:prstGeom prst="line">
            <a:avLst/>
          </a:prstGeom>
          <a:ln w="9360">
            <a:solidFill>
              <a:srgbClr val="000000"/>
            </a:solidFill>
            <a:round/>
          </a:ln>
        </p:spPr>
      </p:sp>
      <p:sp>
        <p:nvSpPr>
          <p:cNvPr id="233" name="CustomShape 4"/>
          <p:cNvSpPr/>
          <p:nvPr/>
        </p:nvSpPr>
        <p:spPr>
          <a:xfrm>
            <a:off x="4214520" y="795240"/>
            <a:ext cx="2999160" cy="231012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explore two different strategies for synchronizing interactions between sprites (timing and broadcasting) by remixing a joke project</a:t>
            </a:r>
            <a:endParaRPr/>
          </a:p>
          <a:p>
            <a:pPr>
              <a:lnSpc>
                <a:spcPct val="100000"/>
              </a:lnSpc>
              <a:buFont typeface="Lucida Grande"/>
              <a:buChar char="+"/>
            </a:pPr>
            <a:r>
              <a:rPr lang="fr-FR" sz="1200">
                <a:solidFill>
                  <a:srgbClr val="000000"/>
                </a:solidFill>
                <a:latin typeface="Futura Condensed"/>
              </a:rPr>
              <a:t>develop greater familiarity with the computational concept of events and parallelism and the practice of reusing and remixing</a:t>
            </a:r>
            <a:endParaRPr/>
          </a:p>
        </p:txBody>
      </p:sp>
      <p:sp>
        <p:nvSpPr>
          <p:cNvPr id="234" name="CustomShape 5"/>
          <p:cNvSpPr/>
          <p:nvPr/>
        </p:nvSpPr>
        <p:spPr>
          <a:xfrm>
            <a:off x="1300680" y="647640"/>
            <a:ext cx="2815200" cy="1156320"/>
          </a:xfrm>
          <a:prstGeom prst="rect">
            <a:avLst/>
          </a:prstGeom>
          <a:noFill/>
          <a:ln>
            <a:noFill/>
          </a:ln>
        </p:spPr>
        <p:txBody>
          <a:bodyPr lIns="90000" rIns="90000" tIns="45000" bIns="45000"/>
          <a:p>
            <a:pPr>
              <a:lnSpc>
                <a:spcPct val="100000"/>
              </a:lnSpc>
            </a:pPr>
            <a:r>
              <a:rPr lang="fr-FR" sz="3500">
                <a:solidFill>
                  <a:srgbClr val="000000"/>
                </a:solidFill>
                <a:latin typeface="Futura Condensed"/>
              </a:rPr>
              <a:t>CONVERSATIONS</a:t>
            </a:r>
            <a:endParaRPr/>
          </a:p>
        </p:txBody>
      </p:sp>
      <p:sp>
        <p:nvSpPr>
          <p:cNvPr id="235" name="CustomShape 6"/>
          <p:cNvSpPr/>
          <p:nvPr/>
        </p:nvSpPr>
        <p:spPr>
          <a:xfrm>
            <a:off x="4105080" y="33285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Conversations handout</a:t>
            </a:r>
            <a:endParaRPr/>
          </a:p>
          <a:p>
            <a:pPr>
              <a:lnSpc>
                <a:spcPct val="100000"/>
              </a:lnSpc>
              <a:buFont typeface="Wingdings" charset="2"/>
              <a:buChar char=""/>
            </a:pPr>
            <a:r>
              <a:rPr lang="fr-FR" sz="1200">
                <a:solidFill>
                  <a:srgbClr val="000000"/>
                </a:solidFill>
                <a:latin typeface="Futura Condensed"/>
              </a:rPr>
              <a:t>Penguin Joke starter project</a:t>
            </a:r>
            <a:endParaRPr/>
          </a:p>
          <a:p>
            <a:pPr>
              <a:lnSpc>
                <a:spcPct val="100000"/>
              </a:lnSpc>
              <a:buFont typeface="Wingdings" charset="2"/>
              <a:buChar char=""/>
            </a:pPr>
            <a:r>
              <a:rPr lang="fr-FR" sz="1200">
                <a:solidFill>
                  <a:srgbClr val="000000"/>
                </a:solidFill>
                <a:latin typeface="Futura Condensed"/>
              </a:rPr>
              <a:t>http://scratch.mit.edu/projects/10015800</a:t>
            </a:r>
            <a:endParaRPr/>
          </a:p>
          <a:p>
            <a:pPr>
              <a:lnSpc>
                <a:spcPct val="100000"/>
              </a:lnSpc>
              <a:buFont typeface="Wingdings" charset="2"/>
              <a:buChar char=""/>
            </a:pPr>
            <a:r>
              <a:rPr lang="fr-FR" sz="1200">
                <a:solidFill>
                  <a:srgbClr val="000000"/>
                </a:solidFill>
                <a:latin typeface="Futura Condensed"/>
              </a:rPr>
              <a:t>Conversations studio</a:t>
            </a:r>
            <a:endParaRPr/>
          </a:p>
          <a:p>
            <a:pPr>
              <a:lnSpc>
                <a:spcPct val="100000"/>
              </a:lnSpc>
              <a:buFont typeface="Wingdings" charset="2"/>
              <a:buChar char=""/>
            </a:pPr>
            <a:r>
              <a:rPr lang="fr-FR" sz="1200">
                <a:solidFill>
                  <a:srgbClr val="000000"/>
                </a:solidFill>
                <a:latin typeface="Futura Condensed"/>
              </a:rPr>
              <a:t>http://scratch.mit.edu/studios/475547</a:t>
            </a:r>
            <a:endParaRPr/>
          </a:p>
        </p:txBody>
      </p:sp>
      <p:sp>
        <p:nvSpPr>
          <p:cNvPr id="236" name="CustomShape 7"/>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37" name="Line 8"/>
          <p:cNvSpPr/>
          <p:nvPr/>
        </p:nvSpPr>
        <p:spPr>
          <a:xfrm flipV="1">
            <a:off x="4104720" y="3163320"/>
            <a:ext cx="3117240" cy="8640"/>
          </a:xfrm>
          <a:prstGeom prst="line">
            <a:avLst/>
          </a:prstGeom>
          <a:ln w="9360">
            <a:solidFill>
              <a:srgbClr val="000000"/>
            </a:solidFill>
            <a:round/>
          </a:ln>
        </p:spPr>
      </p:sp>
      <p:sp>
        <p:nvSpPr>
          <p:cNvPr id="238" name="CustomShape 9"/>
          <p:cNvSpPr/>
          <p:nvPr/>
        </p:nvSpPr>
        <p:spPr>
          <a:xfrm>
            <a:off x="4105080" y="495432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describe broadcast to someone else?</a:t>
            </a:r>
            <a:endParaRPr/>
          </a:p>
          <a:p>
            <a:pPr>
              <a:lnSpc>
                <a:spcPct val="100000"/>
              </a:lnSpc>
              <a:buFont typeface="Lucida Grande"/>
              <a:buChar char="+"/>
            </a:pPr>
            <a:r>
              <a:rPr lang="fr-FR" sz="1200">
                <a:solidFill>
                  <a:srgbClr val="000000"/>
                </a:solidFill>
                <a:latin typeface="Futura Condensed"/>
              </a:rPr>
              <a:t>When would you use timing in a project? When would you use broadcasting?</a:t>
            </a:r>
            <a:endParaRPr/>
          </a:p>
        </p:txBody>
      </p:sp>
      <p:sp>
        <p:nvSpPr>
          <p:cNvPr id="239" name="CustomShape 10"/>
          <p:cNvSpPr/>
          <p:nvPr/>
        </p:nvSpPr>
        <p:spPr>
          <a:xfrm>
            <a:off x="4007880" y="4458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40" name="Line 11"/>
          <p:cNvSpPr/>
          <p:nvPr/>
        </p:nvSpPr>
        <p:spPr>
          <a:xfrm flipV="1">
            <a:off x="4104720" y="4789080"/>
            <a:ext cx="3117240" cy="8640"/>
          </a:xfrm>
          <a:prstGeom prst="line">
            <a:avLst/>
          </a:prstGeom>
          <a:ln w="9360">
            <a:solidFill>
              <a:srgbClr val="000000"/>
            </a:solidFill>
            <a:round/>
          </a:ln>
        </p:spPr>
      </p:sp>
      <p:sp>
        <p:nvSpPr>
          <p:cNvPr id="241" name="CustomShape 12"/>
          <p:cNvSpPr/>
          <p:nvPr/>
        </p:nvSpPr>
        <p:spPr>
          <a:xfrm>
            <a:off x="4105080" y="620712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use the broadcast and when I receive blocks?</a:t>
            </a:r>
            <a:endParaRPr/>
          </a:p>
          <a:p>
            <a:pPr>
              <a:lnSpc>
                <a:spcPct val="100000"/>
              </a:lnSpc>
              <a:buFont typeface="Lucida Grande"/>
              <a:buChar char="+"/>
            </a:pPr>
            <a:r>
              <a:rPr lang="fr-FR" sz="1200">
                <a:solidFill>
                  <a:srgbClr val="000000"/>
                </a:solidFill>
                <a:latin typeface="Futura Condensed"/>
              </a:rPr>
              <a:t>Can students explain how to use the broadcast, broadcast and wait, and when I receive blocks?</a:t>
            </a:r>
            <a:endParaRPr/>
          </a:p>
        </p:txBody>
      </p:sp>
      <p:sp>
        <p:nvSpPr>
          <p:cNvPr id="242" name="CustomShape 13"/>
          <p:cNvSpPr/>
          <p:nvPr/>
        </p:nvSpPr>
        <p:spPr>
          <a:xfrm>
            <a:off x="4007880" y="5711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43" name="Line 14"/>
          <p:cNvSpPr/>
          <p:nvPr/>
        </p:nvSpPr>
        <p:spPr>
          <a:xfrm flipV="1">
            <a:off x="4104720" y="6042240"/>
            <a:ext cx="3117240" cy="8280"/>
          </a:xfrm>
          <a:prstGeom prst="line">
            <a:avLst/>
          </a:prstGeom>
          <a:ln w="9360">
            <a:solidFill>
              <a:srgbClr val="000000"/>
            </a:solidFill>
            <a:round/>
          </a:ln>
        </p:spPr>
      </p:sp>
      <p:sp>
        <p:nvSpPr>
          <p:cNvPr id="244"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45" name="Line 16"/>
          <p:cNvSpPr/>
          <p:nvPr/>
        </p:nvSpPr>
        <p:spPr>
          <a:xfrm flipV="1">
            <a:off x="550800" y="7968960"/>
            <a:ext cx="6671160" cy="14040"/>
          </a:xfrm>
          <a:prstGeom prst="line">
            <a:avLst/>
          </a:prstGeom>
          <a:ln w="9360">
            <a:solidFill>
              <a:srgbClr val="000000"/>
            </a:solidFill>
            <a:round/>
          </a:ln>
        </p:spPr>
      </p:sp>
      <p:sp>
        <p:nvSpPr>
          <p:cNvPr id="246"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47"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248"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49"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250"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251"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252"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253" name="CustomShape 24"/>
          <p:cNvSpPr/>
          <p:nvPr/>
        </p:nvSpPr>
        <p:spPr>
          <a:xfrm>
            <a:off x="551160" y="8142840"/>
            <a:ext cx="3230640" cy="15494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having trouble understanding how to use the broadcast and when I receive block pair, invite them to explore the code of example projects in the Broadcast Examples studio: http://scratch.mit.edu/studios/202853</a:t>
            </a:r>
            <a:endParaRPr/>
          </a:p>
        </p:txBody>
      </p:sp>
      <p:sp>
        <p:nvSpPr>
          <p:cNvPr id="254" name="CustomShape 2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55" name="Picture 104" descr=""/>
          <p:cNvPicPr/>
          <p:nvPr/>
        </p:nvPicPr>
        <p:blipFill>
          <a:blip r:embed="rId1"/>
          <a:stretch>
            <a:fillRect/>
          </a:stretch>
        </p:blipFill>
        <p:spPr>
          <a:xfrm>
            <a:off x="2266560" y="1752480"/>
            <a:ext cx="328320" cy="328320"/>
          </a:xfrm>
          <a:prstGeom prst="rect">
            <a:avLst/>
          </a:prstGeom>
          <a:ln>
            <a:noFill/>
          </a:ln>
        </p:spPr>
      </p:pic>
      <p:sp>
        <p:nvSpPr>
          <p:cNvPr id="256" name="Line 26"/>
          <p:cNvSpPr/>
          <p:nvPr/>
        </p:nvSpPr>
        <p:spPr>
          <a:xfrm>
            <a:off x="3882960" y="794160"/>
            <a:ext cx="0" cy="1123200"/>
          </a:xfrm>
          <a:prstGeom prst="line">
            <a:avLst/>
          </a:prstGeom>
          <a:ln cap="rnd" w="3240">
            <a:solidFill>
              <a:srgbClr val="000000"/>
            </a:solidFill>
            <a:custDash>
              <a:ds d="4900000000" sp="3675000000"/>
            </a:custDash>
            <a:round/>
          </a:ln>
        </p:spPr>
      </p:sp>
      <p:sp>
        <p:nvSpPr>
          <p:cNvPr id="257" name="Line 27"/>
          <p:cNvSpPr/>
          <p:nvPr/>
        </p:nvSpPr>
        <p:spPr>
          <a:xfrm flipH="1">
            <a:off x="3661920" y="794520"/>
            <a:ext cx="221040" cy="0"/>
          </a:xfrm>
          <a:prstGeom prst="line">
            <a:avLst/>
          </a:prstGeom>
          <a:ln cap="rnd" w="3240">
            <a:solidFill>
              <a:srgbClr val="000000"/>
            </a:solidFill>
            <a:custDash>
              <a:ds d="4900000000" sp="3675000000"/>
            </a:custDash>
            <a:round/>
          </a:ln>
        </p:spPr>
      </p:sp>
      <p:sp>
        <p:nvSpPr>
          <p:cNvPr id="258" name="Line 2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259" name="Line 2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260"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60</a:t>
            </a:r>
            <a:endParaRPr/>
          </a:p>
        </p:txBody>
      </p:sp>
      <p:pic>
        <p:nvPicPr>
          <p:cNvPr id="261" name="Picture 45" descr=""/>
          <p:cNvPicPr/>
          <p:nvPr/>
        </p:nvPicPr>
        <p:blipFill>
          <a:blip r:embed="rId2"/>
          <a:stretch>
            <a:fillRect/>
          </a:stretch>
        </p:blipFill>
        <p:spPr>
          <a:xfrm>
            <a:off x="551160" y="-5760"/>
            <a:ext cx="493200" cy="2791080"/>
          </a:xfrm>
          <a:prstGeom prst="rect">
            <a:avLst/>
          </a:prstGeom>
          <a:ln>
            <a:noFill/>
          </a:ln>
        </p:spPr>
      </p:pic>
      <p:sp>
        <p:nvSpPr>
          <p:cNvPr id="262"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3" name="CustomShape 1"/>
          <p:cNvSpPr/>
          <p:nvPr/>
        </p:nvSpPr>
        <p:spPr>
          <a:xfrm>
            <a:off x="536040" y="1432800"/>
            <a:ext cx="215964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WHAT ARE DIFFERENT WAYS TO COORDINATE INTERACTIONS BETWEEN SPRITES?</a:t>
            </a:r>
            <a:endParaRPr/>
          </a:p>
        </p:txBody>
      </p:sp>
      <p:sp>
        <p:nvSpPr>
          <p:cNvPr id="264" name="CustomShape 2"/>
          <p:cNvSpPr/>
          <p:nvPr/>
        </p:nvSpPr>
        <p:spPr>
          <a:xfrm>
            <a:off x="442800" y="2391120"/>
            <a:ext cx="234972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you'll explore different ways to program sprites to have conversations! Experiment with timing and explore using broadcast by remixing a joke project.</a:t>
            </a:r>
            <a:endParaRPr/>
          </a:p>
        </p:txBody>
      </p:sp>
      <p:sp>
        <p:nvSpPr>
          <p:cNvPr id="265" name="Line 3"/>
          <p:cNvSpPr/>
          <p:nvPr/>
        </p:nvSpPr>
        <p:spPr>
          <a:xfrm>
            <a:off x="538200" y="4194000"/>
            <a:ext cx="2717640" cy="0"/>
          </a:xfrm>
          <a:prstGeom prst="line">
            <a:avLst/>
          </a:prstGeom>
          <a:ln w="9360">
            <a:solidFill>
              <a:srgbClr val="000000"/>
            </a:solidFill>
            <a:round/>
          </a:ln>
        </p:spPr>
      </p:sp>
      <p:sp>
        <p:nvSpPr>
          <p:cNvPr id="266" name="CustomShape 4"/>
          <p:cNvSpPr/>
          <p:nvPr/>
        </p:nvSpPr>
        <p:spPr>
          <a:xfrm>
            <a:off x="429120" y="4232880"/>
            <a:ext cx="2884320" cy="2406960"/>
          </a:xfrm>
          <a:prstGeom prst="rect">
            <a:avLst/>
          </a:prstGeom>
          <a:noFill/>
          <a:ln w="6480">
            <a:noFill/>
          </a:ln>
        </p:spPr>
        <p:txBody>
          <a:bodyPr lIns="90000" rIns="90000" tIns="45000" bIns="45000"/>
          <a:p>
            <a:r>
              <a:rPr lang="fr-FR" sz="1200">
                <a:solidFill>
                  <a:srgbClr val="000000"/>
                </a:solidFill>
                <a:latin typeface="Futura Condensed"/>
              </a:rPr>
              <a:t>Look inside the Penguin Jokes project:     </a:t>
            </a:r>
            <a:endParaRPr/>
          </a:p>
          <a:p>
            <a:pPr>
              <a:lnSpc>
                <a:spcPct val="130000"/>
              </a:lnSpc>
              <a:buFont typeface="Wingdings" charset="2"/>
              <a:buChar char=""/>
            </a:pPr>
            <a:r>
              <a:rPr lang="fr-FR" sz="1200">
                <a:solidFill>
                  <a:srgbClr val="000000"/>
                </a:solidFill>
                <a:latin typeface="Futura Condensed"/>
              </a:rPr>
              <a:t>http://scratch.mit.edu/projects/10015800</a:t>
            </a:r>
            <a:endParaRPr/>
          </a:p>
          <a:p>
            <a:pPr>
              <a:lnSpc>
                <a:spcPct val="130000"/>
              </a:lnSpc>
              <a:buFont typeface="Wingdings" charset="2"/>
              <a:buChar char=""/>
            </a:pPr>
            <a:r>
              <a:rPr lang="fr-FR" sz="1200">
                <a:solidFill>
                  <a:srgbClr val="000000"/>
                </a:solidFill>
                <a:latin typeface="Futura Condensed"/>
              </a:rPr>
              <a:t>Investigate the code to see how the wait and say blocks are used to coordinate the conversation.</a:t>
            </a:r>
            <a:endParaRPr/>
          </a:p>
          <a:p>
            <a:pPr>
              <a:lnSpc>
                <a:spcPct val="130000"/>
              </a:lnSpc>
              <a:buFont typeface="Wingdings" charset="2"/>
              <a:buChar char=""/>
            </a:pPr>
            <a:r>
              <a:rPr lang="fr-FR" sz="1200">
                <a:solidFill>
                  <a:srgbClr val="000000"/>
                </a:solidFill>
                <a:latin typeface="Futura Condensed"/>
              </a:rPr>
              <a:t>Remix the project to use the broadcast and when I receive blocks instead of wait blocks. </a:t>
            </a:r>
            <a:endParaRPr/>
          </a:p>
        </p:txBody>
      </p:sp>
      <p:sp>
        <p:nvSpPr>
          <p:cNvPr id="267" name="CustomShape 5"/>
          <p:cNvSpPr/>
          <p:nvPr/>
        </p:nvSpPr>
        <p:spPr>
          <a:xfrm>
            <a:off x="44604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68" name="CustomShape 6"/>
          <p:cNvSpPr/>
          <p:nvPr/>
        </p:nvSpPr>
        <p:spPr>
          <a:xfrm>
            <a:off x="3960" y="7858440"/>
            <a:ext cx="7771680" cy="409680"/>
          </a:xfrm>
          <a:prstGeom prst="rect">
            <a:avLst/>
          </a:prstGeom>
          <a:solidFill>
            <a:srgbClr val="aa28ba"/>
          </a:solidFill>
          <a:ln w="9360">
            <a:noFill/>
          </a:ln>
        </p:spPr>
      </p:sp>
      <p:sp>
        <p:nvSpPr>
          <p:cNvPr id="269" name="CustomShape 7"/>
          <p:cNvSpPr/>
          <p:nvPr/>
        </p:nvSpPr>
        <p:spPr>
          <a:xfrm>
            <a:off x="5680800" y="8053200"/>
            <a:ext cx="380160" cy="325440"/>
          </a:xfrm>
          <a:prstGeom prst="diamond">
            <a:avLst/>
          </a:prstGeom>
          <a:solidFill>
            <a:srgbClr val="aa28ba"/>
          </a:solidFill>
          <a:ln w="9360">
            <a:noFill/>
          </a:ln>
        </p:spPr>
      </p:sp>
      <p:sp>
        <p:nvSpPr>
          <p:cNvPr id="270" name="CustomShape 8"/>
          <p:cNvSpPr/>
          <p:nvPr/>
        </p:nvSpPr>
        <p:spPr>
          <a:xfrm>
            <a:off x="3966480" y="787176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71" name="CustomShape 9"/>
          <p:cNvSpPr/>
          <p:nvPr/>
        </p:nvSpPr>
        <p:spPr>
          <a:xfrm flipV="1" rot="15462000">
            <a:off x="416520" y="6227640"/>
            <a:ext cx="2153160" cy="2398320"/>
          </a:xfrm>
          <a:prstGeom prst="wedgeEllipseCallout">
            <a:avLst>
              <a:gd name="adj1" fmla="val -36970"/>
              <a:gd name="adj2" fmla="val 48187"/>
            </a:avLst>
          </a:prstGeom>
          <a:solidFill>
            <a:srgbClr val="f2dcdb"/>
          </a:solidFill>
          <a:ln w="76320">
            <a:solidFill>
              <a:srgbClr val="ffffff"/>
            </a:solidFill>
            <a:bevel/>
          </a:ln>
        </p:spPr>
        <p:txBody>
          <a:bodyPr lIns="90000" rIns="90000" tIns="45000" bIns="45000" anchor="ctr"/>
          <a:p>
            <a:pPr algn="ctr">
              <a:lnSpc>
                <a:spcPct val="100000"/>
              </a:lnSpc>
            </a:pPr>
            <a:r>
              <a:rPr lang="fr-FR" sz="3200">
                <a:solidFill>
                  <a:srgbClr val="aa28ba"/>
                </a:solidFill>
                <a:latin typeface="Futura Condensed"/>
              </a:rPr>
              <a:t>FEELING STUCK?</a:t>
            </a:r>
            <a:endParaRPr/>
          </a:p>
          <a:p>
            <a:pPr algn="ctr">
              <a:lnSpc>
                <a:spcPct val="100000"/>
              </a:lnSpc>
            </a:pPr>
            <a:r>
              <a:rPr lang="fr-FR" sz="1600" baseline="-25000">
                <a:solidFill>
                  <a:srgbClr val="aa28ba"/>
                </a:solidFill>
                <a:latin typeface="Futura Condensed"/>
              </a:rPr>
              <a:t>THAT’S OKAY! TRY THESE THINGS…</a:t>
            </a:r>
            <a:endParaRPr/>
          </a:p>
        </p:txBody>
      </p:sp>
      <p:sp>
        <p:nvSpPr>
          <p:cNvPr id="272" name="CustomShape 10"/>
          <p:cNvSpPr/>
          <p:nvPr/>
        </p:nvSpPr>
        <p:spPr>
          <a:xfrm>
            <a:off x="4170600" y="8517960"/>
            <a:ext cx="3330360" cy="1731960"/>
          </a:xfrm>
          <a:prstGeom prst="rect">
            <a:avLst/>
          </a:prstGeom>
          <a:noFill/>
          <a:ln w="6480">
            <a:noFill/>
          </a:ln>
        </p:spPr>
        <p:txBody>
          <a:bodyPr lIns="90000" rIns="90000" tIns="45000" bIns="45000"/>
          <a:p>
            <a:r>
              <a:rPr lang="fr-FR" sz="1200">
                <a:solidFill>
                  <a:srgbClr val="000000"/>
                </a:solidFill>
                <a:latin typeface="Futura Condensed"/>
              </a:rPr>
              <a:t>Add your project to the Conversations studio: </a:t>
            </a:r>
            <a:endParaRPr/>
          </a:p>
          <a:p>
            <a:pPr>
              <a:lnSpc>
                <a:spcPct val="100000"/>
              </a:lnSpc>
              <a:buFont typeface="Lucida Grande"/>
              <a:buChar char="+"/>
            </a:pPr>
            <a:r>
              <a:rPr lang="fr-FR" sz="1200">
                <a:solidFill>
                  <a:srgbClr val="000000"/>
                </a:solidFill>
                <a:latin typeface="Futura Condensed"/>
              </a:rPr>
              <a:t>http://scratch.mit.edu/studios/475547</a:t>
            </a:r>
            <a:endParaRPr/>
          </a:p>
          <a:p>
            <a:pPr>
              <a:lnSpc>
                <a:spcPct val="100000"/>
              </a:lnSpc>
              <a:buFont typeface="Lucida Grande"/>
              <a:buChar char="+"/>
            </a:pPr>
            <a:r>
              <a:rPr lang="fr-FR" sz="1200">
                <a:solidFill>
                  <a:srgbClr val="000000"/>
                </a:solidFill>
                <a:latin typeface="Futura Condensed"/>
              </a:rPr>
              <a:t>Challenge yourself to do more! Add other characters and conversations.</a:t>
            </a:r>
            <a:endParaRPr/>
          </a:p>
          <a:p>
            <a:pPr>
              <a:lnSpc>
                <a:spcPct val="100000"/>
              </a:lnSpc>
              <a:buFont typeface="Lucida Grande"/>
              <a:buChar char="+"/>
            </a:pPr>
            <a:r>
              <a:rPr lang="fr-FR" sz="1200">
                <a:solidFill>
                  <a:srgbClr val="000000"/>
                </a:solidFill>
                <a:latin typeface="Futura Condensed"/>
              </a:rPr>
              <a:t>Share your project with a neighbor and walk them through your process of exploration and design.</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273" name="CustomShape 11"/>
          <p:cNvSpPr/>
          <p:nvPr/>
        </p:nvSpPr>
        <p:spPr>
          <a:xfrm>
            <a:off x="457920" y="8517960"/>
            <a:ext cx="322668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Brainstorm ideas with a neighbor! Generate a list of possible solutions and test them out together.</a:t>
            </a:r>
            <a:endParaRPr/>
          </a:p>
          <a:p>
            <a:pPr>
              <a:lnSpc>
                <a:spcPct val="100000"/>
              </a:lnSpc>
              <a:buFont typeface="Wingdings" charset="2"/>
              <a:buChar char=""/>
            </a:pPr>
            <a:r>
              <a:rPr lang="fr-FR" sz="1200">
                <a:solidFill>
                  <a:srgbClr val="000000"/>
                </a:solidFill>
                <a:latin typeface="Futura Condensed"/>
              </a:rPr>
              <a:t>Try using the broadcast and when I receive blocks in different parts of your project.</a:t>
            </a:r>
            <a:endParaRPr/>
          </a:p>
          <a:p>
            <a:pPr>
              <a:lnSpc>
                <a:spcPct val="100000"/>
              </a:lnSpc>
              <a:buFont typeface="Wingdings" charset="2"/>
              <a:buChar char=""/>
            </a:pPr>
            <a:r>
              <a:rPr lang="fr-FR" sz="1200">
                <a:solidFill>
                  <a:srgbClr val="000000"/>
                </a:solidFill>
                <a:latin typeface="Futura Condensed"/>
              </a:rPr>
              <a:t>Explore projects in the Conversations studio to get inspiration for different ways to coordinate conversations between sprites.</a:t>
            </a:r>
            <a:endParaRPr/>
          </a:p>
        </p:txBody>
      </p:sp>
      <p:sp>
        <p:nvSpPr>
          <p:cNvPr id="274" name="Line 12"/>
          <p:cNvSpPr/>
          <p:nvPr/>
        </p:nvSpPr>
        <p:spPr>
          <a:xfrm>
            <a:off x="3962520" y="8403480"/>
            <a:ext cx="0" cy="1527840"/>
          </a:xfrm>
          <a:prstGeom prst="line">
            <a:avLst/>
          </a:prstGeom>
          <a:ln cap="rnd" w="6480">
            <a:solidFill>
              <a:srgbClr val="808080"/>
            </a:solidFill>
            <a:custDash>
              <a:ds d="4900000000" sp="3675000000"/>
            </a:custDash>
            <a:round/>
          </a:ln>
        </p:spPr>
      </p:sp>
      <p:pic>
        <p:nvPicPr>
          <p:cNvPr id="275" name="Picture 2" descr=""/>
          <p:cNvPicPr/>
          <p:nvPr/>
        </p:nvPicPr>
        <p:blipFill>
          <a:blip r:embed="rId1"/>
          <a:srcRect l="418197" t="-2305389" r="-761717" b="3665348"/>
          <a:stretch>
            <a:fillRect/>
          </a:stretch>
        </p:blipFill>
        <p:spPr>
          <a:xfrm>
            <a:off x="3962520" y="704520"/>
            <a:ext cx="3235680" cy="2358000"/>
          </a:xfrm>
          <a:prstGeom prst="rect">
            <a:avLst/>
          </a:prstGeom>
          <a:ln>
            <a:noFill/>
          </a:ln>
        </p:spPr>
      </p:pic>
      <p:sp>
        <p:nvSpPr>
          <p:cNvPr id="276" name="CustomShape 13"/>
          <p:cNvSpPr/>
          <p:nvPr/>
        </p:nvSpPr>
        <p:spPr>
          <a:xfrm>
            <a:off x="2891520" y="5578920"/>
            <a:ext cx="405360" cy="360"/>
          </a:xfrm>
          <a:prstGeom prst="straightConnector1">
            <a:avLst/>
          </a:prstGeom>
          <a:noFill/>
          <a:ln cap="rnd" w="12600">
            <a:solidFill>
              <a:srgbClr val="000000"/>
            </a:solidFill>
            <a:custDash>
              <a:ds d="4900000000" sp="3675000000"/>
            </a:custDash>
            <a:round/>
          </a:ln>
        </p:spPr>
      </p:sp>
      <p:sp>
        <p:nvSpPr>
          <p:cNvPr id="277" name="CustomShape 14"/>
          <p:cNvSpPr/>
          <p:nvPr/>
        </p:nvSpPr>
        <p:spPr>
          <a:xfrm flipH="1">
            <a:off x="3294000" y="5576040"/>
            <a:ext cx="360" cy="634320"/>
          </a:xfrm>
          <a:prstGeom prst="straightConnector1">
            <a:avLst/>
          </a:prstGeom>
          <a:noFill/>
          <a:ln cap="rnd" w="12600">
            <a:solidFill>
              <a:srgbClr val="000000"/>
            </a:solidFill>
            <a:custDash>
              <a:ds d="4900000000" sp="3675000000"/>
            </a:custDash>
            <a:round/>
            <a:tailEnd len="med" type="triangle" w="med"/>
          </a:ln>
        </p:spPr>
      </p:sp>
      <p:sp>
        <p:nvSpPr>
          <p:cNvPr id="278" name="CustomShape 15"/>
          <p:cNvSpPr/>
          <p:nvPr/>
        </p:nvSpPr>
        <p:spPr>
          <a:xfrm>
            <a:off x="3042360" y="5119200"/>
            <a:ext cx="1127520" cy="360"/>
          </a:xfrm>
          <a:prstGeom prst="straightConnector1">
            <a:avLst/>
          </a:prstGeom>
          <a:noFill/>
          <a:ln cap="rnd" w="12600">
            <a:solidFill>
              <a:srgbClr val="000000"/>
            </a:solidFill>
            <a:custDash>
              <a:ds d="4900000000" sp="3675000000"/>
            </a:custDash>
            <a:round/>
            <a:tailEnd len="med" type="triangle" w="med"/>
          </a:ln>
        </p:spPr>
      </p:sp>
      <p:pic>
        <p:nvPicPr>
          <p:cNvPr id="279" name="Picture 99" descr=""/>
          <p:cNvPicPr/>
          <p:nvPr/>
        </p:nvPicPr>
        <p:blipFill>
          <a:blip r:embed="rId2"/>
          <a:stretch>
            <a:fillRect/>
          </a:stretch>
        </p:blipFill>
        <p:spPr>
          <a:xfrm>
            <a:off x="4228920" y="3873960"/>
            <a:ext cx="2620440" cy="2122920"/>
          </a:xfrm>
          <a:prstGeom prst="rect">
            <a:avLst/>
          </a:prstGeom>
          <a:ln>
            <a:noFill/>
          </a:ln>
        </p:spPr>
      </p:pic>
      <p:pic>
        <p:nvPicPr>
          <p:cNvPr id="280" name="Picture 104" descr=""/>
          <p:cNvPicPr/>
          <p:nvPr/>
        </p:nvPicPr>
        <p:blipFill>
          <a:blip r:embed="rId3"/>
          <a:srcRect l="0" t="30546" r="0" b="0"/>
          <a:stretch>
            <a:fillRect/>
          </a:stretch>
        </p:blipFill>
        <p:spPr>
          <a:xfrm>
            <a:off x="2780640" y="6270480"/>
            <a:ext cx="2551680" cy="1461240"/>
          </a:xfrm>
          <a:prstGeom prst="rect">
            <a:avLst/>
          </a:prstGeom>
          <a:ln>
            <a:noFill/>
          </a:ln>
        </p:spPr>
      </p:pic>
      <p:sp>
        <p:nvSpPr>
          <p:cNvPr id="281" name="CustomShape 16"/>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282" name="CustomShape 17"/>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83" name="CustomShape 18"/>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284" name="CustomShape 19"/>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285" name="CustomShape 20"/>
          <p:cNvSpPr/>
          <p:nvPr/>
        </p:nvSpPr>
        <p:spPr>
          <a:xfrm>
            <a:off x="457920" y="647640"/>
            <a:ext cx="2815200" cy="1156320"/>
          </a:xfrm>
          <a:prstGeom prst="rect">
            <a:avLst/>
          </a:prstGeom>
          <a:noFill/>
          <a:ln>
            <a:noFill/>
          </a:ln>
        </p:spPr>
        <p:txBody>
          <a:bodyPr lIns="90000" rIns="90000" tIns="45000" bIns="45000"/>
          <a:p>
            <a:pPr>
              <a:lnSpc>
                <a:spcPct val="100000"/>
              </a:lnSpc>
            </a:pPr>
            <a:r>
              <a:rPr lang="fr-FR" sz="3500">
                <a:solidFill>
                  <a:srgbClr val="000000"/>
                </a:solidFill>
                <a:latin typeface="Futura Condensed"/>
              </a:rPr>
              <a:t>CONVERSATIONS</a:t>
            </a:r>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551160" y="3328560"/>
            <a:ext cx="3230640" cy="47440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Scenes studio and have the Scenes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develop a project that includes multiple scene changes using different backdrops, such as in a slideshow. Challenge students to explore and manipulate scripts in the Stage to initiate backdrop changes.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projects with one another. We suggest the design demo activity: invite a few students to present their work to the class and demonstrate how they implemented switching backdrops. Optionally, have students add their projects to the Scenes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87"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88" name="Line 3"/>
          <p:cNvSpPr/>
          <p:nvPr/>
        </p:nvSpPr>
        <p:spPr>
          <a:xfrm flipV="1">
            <a:off x="550800" y="3163320"/>
            <a:ext cx="3231360" cy="8640"/>
          </a:xfrm>
          <a:prstGeom prst="line">
            <a:avLst/>
          </a:prstGeom>
          <a:ln w="9360">
            <a:solidFill>
              <a:srgbClr val="000000"/>
            </a:solidFill>
            <a:round/>
          </a:ln>
        </p:spPr>
      </p:sp>
      <p:sp>
        <p:nvSpPr>
          <p:cNvPr id="289" name="CustomShape 4"/>
          <p:cNvSpPr/>
          <p:nvPr/>
        </p:nvSpPr>
        <p:spPr>
          <a:xfrm>
            <a:off x="4222080" y="795240"/>
            <a:ext cx="2999160" cy="21276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project that experiments with changing backdrops, like a story with multiple scenes or a slideshow</a:t>
            </a:r>
            <a:endParaRPr/>
          </a:p>
          <a:p>
            <a:pPr>
              <a:lnSpc>
                <a:spcPct val="100000"/>
              </a:lnSpc>
              <a:buFont typeface="Lucida Grande"/>
              <a:buChar char="+"/>
            </a:pPr>
            <a:r>
              <a:rPr lang="fr-FR" sz="1200">
                <a:solidFill>
                  <a:srgbClr val="000000"/>
                </a:solidFill>
                <a:latin typeface="Futura Condensed"/>
              </a:rPr>
              <a:t>gain more familiarity with the computational concepts of events and parallelism and the practice of experimenting and iterating</a:t>
            </a:r>
            <a:endParaRPr/>
          </a:p>
        </p:txBody>
      </p:sp>
      <p:sp>
        <p:nvSpPr>
          <p:cNvPr id="290" name="CustomShape 5"/>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Scenes handout</a:t>
            </a:r>
            <a:endParaRPr/>
          </a:p>
          <a:p>
            <a:pPr>
              <a:lnSpc>
                <a:spcPct val="100000"/>
              </a:lnSpc>
              <a:buFont typeface="Wingdings" charset="2"/>
              <a:buChar char=""/>
            </a:pPr>
            <a:r>
              <a:rPr lang="fr-FR" sz="1200">
                <a:solidFill>
                  <a:srgbClr val="000000"/>
                </a:solidFill>
                <a:latin typeface="Futura Condensed"/>
              </a:rPr>
              <a:t>Scenes studio</a:t>
            </a:r>
            <a:endParaRPr/>
          </a:p>
          <a:p>
            <a:pPr>
              <a:lnSpc>
                <a:spcPct val="100000"/>
              </a:lnSpc>
              <a:buFont typeface="Wingdings" charset="2"/>
              <a:buChar char=""/>
            </a:pPr>
            <a:r>
              <a:rPr lang="fr-FR" sz="1200">
                <a:solidFill>
                  <a:srgbClr val="000000"/>
                </a:solidFill>
                <a:latin typeface="Futura Condensed"/>
              </a:rPr>
              <a:t>http://scratch.mit.edu/studios/475550</a:t>
            </a:r>
            <a:endParaRPr/>
          </a:p>
        </p:txBody>
      </p:sp>
      <p:sp>
        <p:nvSpPr>
          <p:cNvPr id="291" name="CustomShape 6"/>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92" name="Line 7"/>
          <p:cNvSpPr/>
          <p:nvPr/>
        </p:nvSpPr>
        <p:spPr>
          <a:xfrm flipV="1">
            <a:off x="4104720" y="3163320"/>
            <a:ext cx="3117240" cy="8640"/>
          </a:xfrm>
          <a:prstGeom prst="line">
            <a:avLst/>
          </a:prstGeom>
          <a:ln w="9360">
            <a:solidFill>
              <a:srgbClr val="000000"/>
            </a:solidFill>
            <a:round/>
          </a:ln>
        </p:spPr>
      </p:sp>
      <p:sp>
        <p:nvSpPr>
          <p:cNvPr id="293" name="CustomShape 8"/>
          <p:cNvSpPr/>
          <p:nvPr/>
        </p:nvSpPr>
        <p:spPr>
          <a:xfrm>
            <a:off x="4105080" y="4581720"/>
            <a:ext cx="3116520" cy="17319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does the Stage have in common with sprites?</a:t>
            </a:r>
            <a:endParaRPr/>
          </a:p>
          <a:p>
            <a:pPr>
              <a:lnSpc>
                <a:spcPct val="100000"/>
              </a:lnSpc>
              <a:buFont typeface="Lucida Grande"/>
              <a:buChar char="+"/>
            </a:pPr>
            <a:r>
              <a:rPr lang="fr-FR" sz="1200">
                <a:solidFill>
                  <a:srgbClr val="000000"/>
                </a:solidFill>
                <a:latin typeface="Futura Condensed"/>
              </a:rPr>
              <a:t>How is the Stage different from sprites?</a:t>
            </a:r>
            <a:endParaRPr/>
          </a:p>
          <a:p>
            <a:pPr>
              <a:lnSpc>
                <a:spcPct val="100000"/>
              </a:lnSpc>
              <a:buFont typeface="Lucida Grande"/>
              <a:buChar char="+"/>
            </a:pPr>
            <a:r>
              <a:rPr lang="fr-FR" sz="1200">
                <a:solidFill>
                  <a:srgbClr val="000000"/>
                </a:solidFill>
                <a:latin typeface="Futura Condensed"/>
              </a:rPr>
              <a:t>How do you initiate a sprite’s actions in a scene? </a:t>
            </a:r>
            <a:endParaRPr/>
          </a:p>
          <a:p>
            <a:pPr>
              <a:lnSpc>
                <a:spcPct val="100000"/>
              </a:lnSpc>
              <a:buFont typeface="Lucida Grande"/>
              <a:buChar char="+"/>
            </a:pPr>
            <a:r>
              <a:rPr lang="fr-FR" sz="1200">
                <a:solidFill>
                  <a:srgbClr val="000000"/>
                </a:solidFill>
                <a:latin typeface="Futura Condensed"/>
              </a:rPr>
              <a:t>What other types of projects (beyond animations) use scene changes?</a:t>
            </a:r>
            <a:endParaRPr/>
          </a:p>
        </p:txBody>
      </p:sp>
      <p:sp>
        <p:nvSpPr>
          <p:cNvPr id="294" name="CustomShape 9"/>
          <p:cNvSpPr/>
          <p:nvPr/>
        </p:nvSpPr>
        <p:spPr>
          <a:xfrm>
            <a:off x="4007880" y="40860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95" name="Line 10"/>
          <p:cNvSpPr/>
          <p:nvPr/>
        </p:nvSpPr>
        <p:spPr>
          <a:xfrm flipV="1">
            <a:off x="4104720" y="4416480"/>
            <a:ext cx="3117240" cy="8640"/>
          </a:xfrm>
          <a:prstGeom prst="line">
            <a:avLst/>
          </a:prstGeom>
          <a:ln w="9360">
            <a:solidFill>
              <a:srgbClr val="000000"/>
            </a:solidFill>
            <a:round/>
          </a:ln>
        </p:spPr>
      </p:sp>
      <p:sp>
        <p:nvSpPr>
          <p:cNvPr id="296" name="CustomShape 11"/>
          <p:cNvSpPr/>
          <p:nvPr/>
        </p:nvSpPr>
        <p:spPr>
          <a:xfrm>
            <a:off x="4105080" y="620712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successfully coordinate multiple scenes using changing backdrops?</a:t>
            </a:r>
            <a:endParaRPr/>
          </a:p>
        </p:txBody>
      </p:sp>
      <p:sp>
        <p:nvSpPr>
          <p:cNvPr id="297" name="CustomShape 12"/>
          <p:cNvSpPr/>
          <p:nvPr/>
        </p:nvSpPr>
        <p:spPr>
          <a:xfrm>
            <a:off x="4007880" y="57114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98" name="Line 13"/>
          <p:cNvSpPr/>
          <p:nvPr/>
        </p:nvSpPr>
        <p:spPr>
          <a:xfrm flipV="1">
            <a:off x="4104720" y="6042240"/>
            <a:ext cx="3117240" cy="8280"/>
          </a:xfrm>
          <a:prstGeom prst="line">
            <a:avLst/>
          </a:prstGeom>
          <a:ln w="9360">
            <a:solidFill>
              <a:srgbClr val="000000"/>
            </a:solidFill>
            <a:round/>
          </a:ln>
        </p:spPr>
      </p:sp>
      <p:sp>
        <p:nvSpPr>
          <p:cNvPr id="299" name="CustomShape 14"/>
          <p:cNvSpPr/>
          <p:nvPr/>
        </p:nvSpPr>
        <p:spPr>
          <a:xfrm>
            <a:off x="130824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SCENES</a:t>
            </a:r>
            <a:endParaRPr/>
          </a:p>
        </p:txBody>
      </p:sp>
      <p:sp>
        <p:nvSpPr>
          <p:cNvPr id="300"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01" name="Line 16"/>
          <p:cNvSpPr/>
          <p:nvPr/>
        </p:nvSpPr>
        <p:spPr>
          <a:xfrm flipV="1">
            <a:off x="550800" y="7968960"/>
            <a:ext cx="6671160" cy="14040"/>
          </a:xfrm>
          <a:prstGeom prst="line">
            <a:avLst/>
          </a:prstGeom>
          <a:ln w="9360">
            <a:solidFill>
              <a:srgbClr val="000000"/>
            </a:solidFill>
            <a:round/>
          </a:ln>
        </p:spPr>
      </p:sp>
      <p:sp>
        <p:nvSpPr>
          <p:cNvPr id="302"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03"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304"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05"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306"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307"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308"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309" name="CustomShape 24"/>
          <p:cNvSpPr/>
          <p:nvPr/>
        </p:nvSpPr>
        <p:spPr>
          <a:xfrm>
            <a:off x="551160" y="8142840"/>
            <a:ext cx="3230640" cy="1366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are having trouble figuring out how to switch backdrops, encourage them to tinker with blocks under the Looks category, especially the switch backdrop to, switch backdrop to and wait, and next backdrop blocks.</a:t>
            </a:r>
            <a:endParaRPr/>
          </a:p>
        </p:txBody>
      </p:sp>
      <p:sp>
        <p:nvSpPr>
          <p:cNvPr id="310" name="CustomShape 25"/>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11" name="Picture 106" descr=""/>
          <p:cNvPicPr/>
          <p:nvPr/>
        </p:nvPicPr>
        <p:blipFill>
          <a:blip r:embed="rId1"/>
          <a:stretch>
            <a:fillRect/>
          </a:stretch>
        </p:blipFill>
        <p:spPr>
          <a:xfrm>
            <a:off x="2274120" y="1752480"/>
            <a:ext cx="328320" cy="328320"/>
          </a:xfrm>
          <a:prstGeom prst="rect">
            <a:avLst/>
          </a:prstGeom>
          <a:ln>
            <a:noFill/>
          </a:ln>
        </p:spPr>
      </p:pic>
      <p:sp>
        <p:nvSpPr>
          <p:cNvPr id="312" name="Line 26"/>
          <p:cNvSpPr/>
          <p:nvPr/>
        </p:nvSpPr>
        <p:spPr>
          <a:xfrm>
            <a:off x="3890520" y="794160"/>
            <a:ext cx="0" cy="1123200"/>
          </a:xfrm>
          <a:prstGeom prst="line">
            <a:avLst/>
          </a:prstGeom>
          <a:ln cap="rnd" w="3240">
            <a:solidFill>
              <a:srgbClr val="000000"/>
            </a:solidFill>
            <a:custDash>
              <a:ds d="4900000000" sp="3675000000"/>
            </a:custDash>
            <a:round/>
          </a:ln>
        </p:spPr>
      </p:sp>
      <p:sp>
        <p:nvSpPr>
          <p:cNvPr id="313" name="Line 27"/>
          <p:cNvSpPr/>
          <p:nvPr/>
        </p:nvSpPr>
        <p:spPr>
          <a:xfrm flipH="1">
            <a:off x="3669480" y="794520"/>
            <a:ext cx="221040" cy="0"/>
          </a:xfrm>
          <a:prstGeom prst="line">
            <a:avLst/>
          </a:prstGeom>
          <a:ln cap="rnd" w="3240">
            <a:solidFill>
              <a:srgbClr val="000000"/>
            </a:solidFill>
            <a:custDash>
              <a:ds d="4900000000" sp="3675000000"/>
            </a:custDash>
            <a:round/>
          </a:ln>
        </p:spPr>
      </p:sp>
      <p:sp>
        <p:nvSpPr>
          <p:cNvPr id="314" name="Line 2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315" name="Line 2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316"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62</a:t>
            </a:r>
            <a:endParaRPr/>
          </a:p>
        </p:txBody>
      </p:sp>
      <p:pic>
        <p:nvPicPr>
          <p:cNvPr id="317" name="Picture 45" descr=""/>
          <p:cNvPicPr/>
          <p:nvPr/>
        </p:nvPicPr>
        <p:blipFill>
          <a:blip r:embed="rId2"/>
          <a:stretch>
            <a:fillRect/>
          </a:stretch>
        </p:blipFill>
        <p:spPr>
          <a:xfrm>
            <a:off x="551160" y="-5760"/>
            <a:ext cx="493200" cy="2791080"/>
          </a:xfrm>
          <a:prstGeom prst="rect">
            <a:avLst/>
          </a:prstGeom>
          <a:ln>
            <a:noFill/>
          </a:ln>
        </p:spPr>
      </p:pic>
      <p:sp>
        <p:nvSpPr>
          <p:cNvPr id="318"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3  ACTIVITY</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19" name="Picture 7" descr=""/>
          <p:cNvPicPr/>
          <p:nvPr/>
        </p:nvPicPr>
        <p:blipFill>
          <a:blip r:embed="rId1"/>
          <a:stretch>
            <a:fillRect/>
          </a:stretch>
        </p:blipFill>
        <p:spPr>
          <a:xfrm>
            <a:off x="3608640" y="756000"/>
            <a:ext cx="3640320" cy="2741400"/>
          </a:xfrm>
          <a:prstGeom prst="rect">
            <a:avLst/>
          </a:prstGeom>
          <a:ln>
            <a:noFill/>
          </a:ln>
        </p:spPr>
      </p:pic>
      <p:sp>
        <p:nvSpPr>
          <p:cNvPr id="320" name="CustomShape 1"/>
          <p:cNvSpPr/>
          <p:nvPr/>
        </p:nvSpPr>
        <p:spPr>
          <a:xfrm>
            <a:off x="538560" y="1341360"/>
            <a:ext cx="215856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WHAT IS THE DIFFERENCE BETWEEN THE STAGE AND SPRITES?</a:t>
            </a:r>
            <a:endParaRPr/>
          </a:p>
        </p:txBody>
      </p:sp>
      <p:sp>
        <p:nvSpPr>
          <p:cNvPr id="321" name="CustomShape 2"/>
          <p:cNvSpPr/>
          <p:nvPr/>
        </p:nvSpPr>
        <p:spPr>
          <a:xfrm>
            <a:off x="445320" y="2211480"/>
            <a:ext cx="2356560" cy="11844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a project that experiments with backdrops, like a story with multiple scenes or a slideshow.</a:t>
            </a:r>
            <a:endParaRPr/>
          </a:p>
        </p:txBody>
      </p:sp>
      <p:sp>
        <p:nvSpPr>
          <p:cNvPr id="322" name="CustomShape 3"/>
          <p:cNvSpPr/>
          <p:nvPr/>
        </p:nvSpPr>
        <p:spPr>
          <a:xfrm>
            <a:off x="426600" y="4228560"/>
            <a:ext cx="2884320" cy="24069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from the library, paint, or upload multiple backdrops into your project.</a:t>
            </a:r>
            <a:endParaRPr/>
          </a:p>
          <a:p>
            <a:pPr>
              <a:lnSpc>
                <a:spcPct val="130000"/>
              </a:lnSpc>
              <a:buFont typeface="Wingdings" charset="2"/>
              <a:buChar char=""/>
            </a:pPr>
            <a:r>
              <a:rPr lang="fr-FR" sz="1200">
                <a:solidFill>
                  <a:srgbClr val="000000"/>
                </a:solidFill>
                <a:latin typeface="Futura Condensed"/>
              </a:rPr>
              <a:t>Experiment with blocks from the Looks and Events categories to initiate switching backdrops.</a:t>
            </a:r>
            <a:endParaRPr/>
          </a:p>
          <a:p>
            <a:pPr>
              <a:lnSpc>
                <a:spcPct val="130000"/>
              </a:lnSpc>
              <a:buFont typeface="Wingdings" charset="2"/>
              <a:buChar char=""/>
            </a:pPr>
            <a:r>
              <a:rPr lang="fr-FR" sz="1200">
                <a:solidFill>
                  <a:srgbClr val="000000"/>
                </a:solidFill>
                <a:latin typeface="Futura Condensed"/>
              </a:rPr>
              <a:t>Add scripts to the stage and sprites to coordinate what happens when the backdrop changes in your project!</a:t>
            </a:r>
            <a:endParaRPr/>
          </a:p>
        </p:txBody>
      </p:sp>
      <p:sp>
        <p:nvSpPr>
          <p:cNvPr id="323" name="CustomShape 4"/>
          <p:cNvSpPr/>
          <p:nvPr/>
        </p:nvSpPr>
        <p:spPr>
          <a:xfrm>
            <a:off x="436680" y="8580240"/>
            <a:ext cx="246384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Look for blocks under the sprites and the stage related to backdrop and test them out to see what they do!</a:t>
            </a:r>
            <a:endParaRPr/>
          </a:p>
          <a:p>
            <a:pPr>
              <a:lnSpc>
                <a:spcPct val="100000"/>
              </a:lnSpc>
              <a:buFont typeface="Wingdings" charset="2"/>
              <a:buChar char=""/>
            </a:pPr>
            <a:r>
              <a:rPr lang="fr-FR" sz="1200">
                <a:solidFill>
                  <a:srgbClr val="000000"/>
                </a:solidFill>
                <a:latin typeface="Futura Condensed"/>
              </a:rPr>
              <a:t>Need more inspiration? Explore the Scratch online community to discover projects that use multiple backdrops.</a:t>
            </a:r>
            <a:endParaRPr/>
          </a:p>
        </p:txBody>
      </p:sp>
      <p:sp>
        <p:nvSpPr>
          <p:cNvPr id="324" name="CustomShape 5"/>
          <p:cNvSpPr/>
          <p:nvPr/>
        </p:nvSpPr>
        <p:spPr>
          <a:xfrm>
            <a:off x="0" y="7871040"/>
            <a:ext cx="7771680" cy="409680"/>
          </a:xfrm>
          <a:prstGeom prst="rect">
            <a:avLst/>
          </a:prstGeom>
          <a:solidFill>
            <a:srgbClr val="aa28ba"/>
          </a:solidFill>
          <a:ln w="9360">
            <a:noFill/>
          </a:ln>
        </p:spPr>
      </p:sp>
      <p:sp>
        <p:nvSpPr>
          <p:cNvPr id="325" name="CustomShape 6"/>
          <p:cNvSpPr/>
          <p:nvPr/>
        </p:nvSpPr>
        <p:spPr>
          <a:xfrm>
            <a:off x="1397880" y="8077680"/>
            <a:ext cx="380160" cy="325440"/>
          </a:xfrm>
          <a:prstGeom prst="diamond">
            <a:avLst/>
          </a:prstGeom>
          <a:solidFill>
            <a:srgbClr val="aa28ba"/>
          </a:solidFill>
          <a:ln w="9360">
            <a:noFill/>
          </a:ln>
        </p:spPr>
      </p:sp>
      <p:sp>
        <p:nvSpPr>
          <p:cNvPr id="326" name="CustomShape 7"/>
          <p:cNvSpPr/>
          <p:nvPr/>
        </p:nvSpPr>
        <p:spPr>
          <a:xfrm>
            <a:off x="5276880" y="8066160"/>
            <a:ext cx="380160" cy="325440"/>
          </a:xfrm>
          <a:prstGeom prst="diamond">
            <a:avLst/>
          </a:prstGeom>
          <a:solidFill>
            <a:srgbClr val="aa28ba"/>
          </a:solidFill>
          <a:ln w="9360">
            <a:noFill/>
          </a:ln>
        </p:spPr>
      </p:sp>
      <p:sp>
        <p:nvSpPr>
          <p:cNvPr id="327" name="CustomShape 8"/>
          <p:cNvSpPr/>
          <p:nvPr/>
        </p:nvSpPr>
        <p:spPr>
          <a:xfrm>
            <a:off x="0" y="7879320"/>
            <a:ext cx="31849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28" name="CustomShape 9"/>
          <p:cNvSpPr/>
          <p:nvPr/>
        </p:nvSpPr>
        <p:spPr>
          <a:xfrm>
            <a:off x="3185640" y="7884720"/>
            <a:ext cx="458604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29" name="CustomShape 10"/>
          <p:cNvSpPr/>
          <p:nvPr/>
        </p:nvSpPr>
        <p:spPr>
          <a:xfrm>
            <a:off x="3411360" y="8580240"/>
            <a:ext cx="4072680" cy="15494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Scenes Studio: http://scratch.mit.edu/studios/475550</a:t>
            </a:r>
            <a:endParaRPr/>
          </a:p>
          <a:p>
            <a:pPr>
              <a:lnSpc>
                <a:spcPct val="100000"/>
              </a:lnSpc>
              <a:buFont typeface="Lucida Grande"/>
              <a:buChar char="+"/>
            </a:pPr>
            <a:r>
              <a:rPr lang="fr-FR" sz="1200">
                <a:solidFill>
                  <a:srgbClr val="000000"/>
                </a:solidFill>
                <a:latin typeface="Futura Condensed"/>
              </a:rPr>
              <a:t>Challenge yourself to do more! Add more backdrop changes to your project.</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Return to one of your previous projects or find a project you are inspired by and remix it by adding switching backdrops.</a:t>
            </a:r>
            <a:endParaRPr/>
          </a:p>
        </p:txBody>
      </p:sp>
      <p:sp>
        <p:nvSpPr>
          <p:cNvPr id="330" name="Line 11"/>
          <p:cNvSpPr/>
          <p:nvPr/>
        </p:nvSpPr>
        <p:spPr>
          <a:xfrm>
            <a:off x="3185280" y="8391960"/>
            <a:ext cx="0" cy="1527840"/>
          </a:xfrm>
          <a:prstGeom prst="line">
            <a:avLst/>
          </a:prstGeom>
          <a:ln cap="rnd" w="6480">
            <a:solidFill>
              <a:srgbClr val="808080"/>
            </a:solidFill>
            <a:custDash>
              <a:ds d="4900000000" sp="3675000000"/>
            </a:custDash>
            <a:round/>
          </a:ln>
        </p:spPr>
      </p:sp>
      <p:sp>
        <p:nvSpPr>
          <p:cNvPr id="331" name="CustomShape 12"/>
          <p:cNvSpPr/>
          <p:nvPr/>
        </p:nvSpPr>
        <p:spPr>
          <a:xfrm>
            <a:off x="2137680" y="2730960"/>
            <a:ext cx="1122120" cy="360"/>
          </a:xfrm>
          <a:prstGeom prst="straightConnector1">
            <a:avLst/>
          </a:prstGeom>
          <a:noFill/>
          <a:ln cap="rnd" w="12600">
            <a:solidFill>
              <a:srgbClr val="000000"/>
            </a:solidFill>
            <a:custDash>
              <a:ds d="4900000000" sp="3675000000"/>
            </a:custDash>
            <a:round/>
            <a:tailEnd len="med" type="triangle" w="med"/>
          </a:ln>
        </p:spPr>
      </p:sp>
      <p:sp>
        <p:nvSpPr>
          <p:cNvPr id="332" name="CustomShape 13"/>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33" name="Line 14"/>
          <p:cNvSpPr/>
          <p:nvPr/>
        </p:nvSpPr>
        <p:spPr>
          <a:xfrm>
            <a:off x="534960" y="4194000"/>
            <a:ext cx="2717640" cy="0"/>
          </a:xfrm>
          <a:prstGeom prst="line">
            <a:avLst/>
          </a:prstGeom>
          <a:ln w="9360">
            <a:solidFill>
              <a:srgbClr val="000000"/>
            </a:solidFill>
            <a:round/>
          </a:ln>
        </p:spPr>
      </p:sp>
      <p:sp>
        <p:nvSpPr>
          <p:cNvPr id="334" name="CustomShape 15"/>
          <p:cNvSpPr/>
          <p:nvPr/>
        </p:nvSpPr>
        <p:spPr>
          <a:xfrm>
            <a:off x="2782440" y="5110560"/>
            <a:ext cx="2178000" cy="360"/>
          </a:xfrm>
          <a:prstGeom prst="straightConnector1">
            <a:avLst/>
          </a:prstGeom>
          <a:noFill/>
          <a:ln cap="rnd" w="12600">
            <a:solidFill>
              <a:srgbClr val="000000"/>
            </a:solidFill>
            <a:custDash>
              <a:ds d="4900000000" sp="3675000000"/>
            </a:custDash>
            <a:round/>
            <a:tailEnd len="med" type="triangle" w="med"/>
          </a:ln>
        </p:spPr>
      </p:sp>
      <p:pic>
        <p:nvPicPr>
          <p:cNvPr id="335" name="Picture 11" descr=""/>
          <p:cNvPicPr/>
          <p:nvPr/>
        </p:nvPicPr>
        <p:blipFill>
          <a:blip r:embed="rId2"/>
          <a:stretch>
            <a:fillRect/>
          </a:stretch>
        </p:blipFill>
        <p:spPr>
          <a:xfrm>
            <a:off x="2501280" y="6042240"/>
            <a:ext cx="3709800" cy="1709280"/>
          </a:xfrm>
          <a:prstGeom prst="rect">
            <a:avLst/>
          </a:prstGeom>
          <a:ln>
            <a:noFill/>
          </a:ln>
        </p:spPr>
      </p:pic>
      <p:pic>
        <p:nvPicPr>
          <p:cNvPr id="336" name="Picture 15" descr=""/>
          <p:cNvPicPr/>
          <p:nvPr/>
        </p:nvPicPr>
        <p:blipFill>
          <a:blip r:embed="rId3"/>
          <a:srcRect l="0" t="0" r="1076279" b="4164788"/>
          <a:stretch>
            <a:fillRect/>
          </a:stretch>
        </p:blipFill>
        <p:spPr>
          <a:xfrm>
            <a:off x="5029560" y="4407120"/>
            <a:ext cx="2221560" cy="1406160"/>
          </a:xfrm>
          <a:prstGeom prst="rect">
            <a:avLst/>
          </a:prstGeom>
          <a:ln>
            <a:noFill/>
          </a:ln>
        </p:spPr>
      </p:pic>
      <p:pic>
        <p:nvPicPr>
          <p:cNvPr id="337" name="Picture 14" descr=""/>
          <p:cNvPicPr/>
          <p:nvPr/>
        </p:nvPicPr>
        <p:blipFill>
          <a:blip r:embed="rId4"/>
          <a:srcRect l="3961792" t="-66194" r="-1247332" b="5260233"/>
          <a:stretch>
            <a:fillRect/>
          </a:stretch>
        </p:blipFill>
        <p:spPr>
          <a:xfrm>
            <a:off x="5153760" y="5011200"/>
            <a:ext cx="950760" cy="174960"/>
          </a:xfrm>
          <a:prstGeom prst="rect">
            <a:avLst/>
          </a:prstGeom>
          <a:ln>
            <a:noFill/>
          </a:ln>
        </p:spPr>
      </p:pic>
      <p:pic>
        <p:nvPicPr>
          <p:cNvPr id="338" name="Picture 43" descr=""/>
          <p:cNvPicPr/>
          <p:nvPr/>
        </p:nvPicPr>
        <p:blipFill>
          <a:blip r:embed="rId5"/>
          <a:srcRect l="-311323" t="-9945544" r="3826976" b="-14598835"/>
          <a:stretch>
            <a:fillRect/>
          </a:stretch>
        </p:blipFill>
        <p:spPr>
          <a:xfrm>
            <a:off x="6211800" y="4806720"/>
            <a:ext cx="956880" cy="184320"/>
          </a:xfrm>
          <a:prstGeom prst="rect">
            <a:avLst/>
          </a:prstGeom>
          <a:ln>
            <a:noFill/>
          </a:ln>
        </p:spPr>
      </p:pic>
      <p:sp>
        <p:nvSpPr>
          <p:cNvPr id="339" name="CustomShape 16"/>
          <p:cNvSpPr/>
          <p:nvPr/>
        </p:nvSpPr>
        <p:spPr>
          <a:xfrm>
            <a:off x="3928680" y="5110560"/>
            <a:ext cx="360" cy="930960"/>
          </a:xfrm>
          <a:prstGeom prst="straightConnector1">
            <a:avLst/>
          </a:prstGeom>
          <a:noFill/>
          <a:ln cap="rnd" w="12600">
            <a:solidFill>
              <a:srgbClr val="000000"/>
            </a:solidFill>
            <a:custDash>
              <a:ds d="4900000000" sp="3675000000"/>
            </a:custDash>
            <a:round/>
            <a:tailEnd len="med" type="triangle" w="med"/>
          </a:ln>
        </p:spPr>
      </p:sp>
      <p:sp>
        <p:nvSpPr>
          <p:cNvPr id="340" name="CustomShape 17"/>
          <p:cNvSpPr/>
          <p:nvPr/>
        </p:nvSpPr>
        <p:spPr>
          <a:xfrm>
            <a:off x="2035800" y="449280"/>
            <a:ext cx="1185840" cy="360"/>
          </a:xfrm>
          <a:prstGeom prst="straightConnector1">
            <a:avLst/>
          </a:prstGeom>
          <a:noFill/>
          <a:ln cap="rnd" w="12600">
            <a:solidFill>
              <a:srgbClr val="000000"/>
            </a:solidFill>
            <a:custDash>
              <a:ds d="4900000000" sp="3675000000"/>
            </a:custDash>
            <a:round/>
          </a:ln>
        </p:spPr>
      </p:sp>
      <p:sp>
        <p:nvSpPr>
          <p:cNvPr id="341" name="CustomShape 18"/>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42" name="CustomShape 19"/>
          <p:cNvSpPr/>
          <p:nvPr/>
        </p:nvSpPr>
        <p:spPr>
          <a:xfrm>
            <a:off x="2035800" y="444240"/>
            <a:ext cx="360" cy="311040"/>
          </a:xfrm>
          <a:prstGeom prst="straightConnector1">
            <a:avLst/>
          </a:prstGeom>
          <a:noFill/>
          <a:ln cap="rnd" w="12600">
            <a:solidFill>
              <a:srgbClr val="000000"/>
            </a:solidFill>
            <a:custDash>
              <a:ds d="4900000000" sp="3675000000"/>
            </a:custDash>
            <a:round/>
          </a:ln>
        </p:spPr>
      </p:sp>
      <p:sp>
        <p:nvSpPr>
          <p:cNvPr id="343" name="CustomShape 20"/>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44" name="CustomShape 21"/>
          <p:cNvSpPr/>
          <p:nvPr/>
        </p:nvSpPr>
        <p:spPr>
          <a:xfrm>
            <a:off x="45792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SCENES</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